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7" r:id="rId5"/>
    <p:sldId id="261" r:id="rId6"/>
    <p:sldId id="263" r:id="rId7"/>
    <p:sldId id="260" r:id="rId8"/>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Forder" initials="M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E399"/>
    <a:srgbClr val="9900CC"/>
    <a:srgbClr val="1D43E3"/>
    <a:srgbClr val="FF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autoAdjust="0"/>
    <p:restoredTop sz="94660"/>
  </p:normalViewPr>
  <p:slideViewPr>
    <p:cSldViewPr snapToGrid="0">
      <p:cViewPr varScale="1">
        <p:scale>
          <a:sx n="51" d="100"/>
          <a:sy n="51" d="100"/>
        </p:scale>
        <p:origin x="2400" y="8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3164575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40386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368423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337677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6C5CBD-EDC8-40E7-85E5-F79914225BAE}"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289574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6C5CBD-EDC8-40E7-85E5-F79914225BAE}"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270943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6C5CBD-EDC8-40E7-85E5-F79914225BAE}" type="datetimeFigureOut">
              <a:rPr lang="en-GB" smtClean="0"/>
              <a:t>10/08/2022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319486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6C5CBD-EDC8-40E7-85E5-F79914225BAE}" type="datetimeFigureOut">
              <a:rPr lang="en-GB" smtClean="0"/>
              <a:t>10/08/2022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352253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C5CBD-EDC8-40E7-85E5-F79914225BAE}" type="datetimeFigureOut">
              <a:rPr lang="en-GB" smtClean="0"/>
              <a:t>10/08/2022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4026462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46C5CBD-EDC8-40E7-85E5-F79914225BAE}"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114067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46C5CBD-EDC8-40E7-85E5-F79914225BAE}"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644098-6F50-4CFB-858A-325A28A6C446}" type="slidenum">
              <a:rPr lang="en-GB" smtClean="0"/>
              <a:t>‹#›</a:t>
            </a:fld>
            <a:endParaRPr lang="en-GB"/>
          </a:p>
        </p:txBody>
      </p:sp>
    </p:spTree>
    <p:extLst>
      <p:ext uri="{BB962C8B-B14F-4D97-AF65-F5344CB8AC3E}">
        <p14:creationId xmlns:p14="http://schemas.microsoft.com/office/powerpoint/2010/main" val="94357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46C5CBD-EDC8-40E7-85E5-F79914225BAE}" type="datetimeFigureOut">
              <a:rPr lang="en-GB" smtClean="0"/>
              <a:t>10/08/2022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2644098-6F50-4CFB-858A-325A28A6C446}" type="slidenum">
              <a:rPr lang="en-GB" smtClean="0"/>
              <a:t>‹#›</a:t>
            </a:fld>
            <a:endParaRPr lang="en-GB"/>
          </a:p>
        </p:txBody>
      </p:sp>
    </p:spTree>
    <p:extLst>
      <p:ext uri="{BB962C8B-B14F-4D97-AF65-F5344CB8AC3E}">
        <p14:creationId xmlns:p14="http://schemas.microsoft.com/office/powerpoint/2010/main" val="40248339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localoffer.haltonchildrenstrust.co.uk/educational-psychology-service/" TargetMode="External"/><Relationship Id="rId2" Type="http://schemas.openxmlformats.org/officeDocument/2006/relationships/hyperlink" Target="mailto:HBSS@halton.gov.uk"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mailto:HBSS@halton.gov.uk" TargetMode="External"/><Relationship Id="rId7" Type="http://schemas.openxmlformats.org/officeDocument/2006/relationships/image" Target="../media/image11.png"/><Relationship Id="rId2" Type="http://schemas.openxmlformats.org/officeDocument/2006/relationships/hyperlink" Target="https://localoffer.haltonchildrenstrust.co.uk/educational-psychology-service/"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hyperlink" Target="http://www.nwbh.nhs.uk/camhs-halton" TargetMode="External"/><Relationship Id="rId4" Type="http://schemas.openxmlformats.org/officeDocument/2006/relationships/hyperlink" Target="https://localoffer.haltonchildrenstrust.co.uk/policies-strategies-local-data/" TargetMode="External"/><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27560749"/>
              </p:ext>
            </p:extLst>
          </p:nvPr>
        </p:nvGraphicFramePr>
        <p:xfrm>
          <a:off x="177034" y="1498546"/>
          <a:ext cx="6542674" cy="2521994"/>
        </p:xfrm>
        <a:graphic>
          <a:graphicData uri="http://schemas.openxmlformats.org/drawingml/2006/table">
            <a:tbl>
              <a:tblPr firstRow="1" bandRow="1">
                <a:tableStyleId>{5940675A-B579-460E-94D1-54222C63F5DA}</a:tableStyleId>
              </a:tblPr>
              <a:tblGrid>
                <a:gridCol w="1205337">
                  <a:extLst>
                    <a:ext uri="{9D8B030D-6E8A-4147-A177-3AD203B41FA5}">
                      <a16:colId xmlns:a16="http://schemas.microsoft.com/office/drawing/2014/main" val="2772179736"/>
                    </a:ext>
                  </a:extLst>
                </a:gridCol>
                <a:gridCol w="5337337">
                  <a:extLst>
                    <a:ext uri="{9D8B030D-6E8A-4147-A177-3AD203B41FA5}">
                      <a16:colId xmlns:a16="http://schemas.microsoft.com/office/drawing/2014/main" val="2417819996"/>
                    </a:ext>
                  </a:extLst>
                </a:gridCol>
              </a:tblGrid>
              <a:tr h="1047000">
                <a:tc>
                  <a:txBody>
                    <a:bodyPr/>
                    <a:lstStyle/>
                    <a:p>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smtClean="0"/>
                    </a:p>
                    <a:p>
                      <a:r>
                        <a:rPr lang="en-US" sz="1350" b="1" dirty="0" smtClean="0"/>
                        <a:t>Mental</a:t>
                      </a:r>
                      <a:r>
                        <a:rPr lang="en-US" sz="1350" b="1" baseline="0" dirty="0" smtClean="0"/>
                        <a:t> Health and Resilience in Schools (MHARS) Self assessment</a:t>
                      </a:r>
                      <a:r>
                        <a:rPr lang="en-US" sz="1350" dirty="0" smtClean="0"/>
                        <a:t> sets out 7 key areas for good mental health, wellbeing &amp; resilience. We will support you to assess your current practice, support development &amp; celebrate good practice. </a:t>
                      </a:r>
                    </a:p>
                    <a:p>
                      <a:endParaRPr lang="en-GB" sz="135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24627425"/>
                  </a:ext>
                </a:extLst>
              </a:tr>
              <a:tr h="1211354">
                <a:tc>
                  <a:txBody>
                    <a:bodyPr/>
                    <a:lstStyle/>
                    <a:p>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GB" sz="1350" b="1" kern="1200" dirty="0" smtClean="0">
                          <a:solidFill>
                            <a:schemeClr val="tx1"/>
                          </a:solidFill>
                          <a:effectLst/>
                          <a:latin typeface="+mn-lt"/>
                          <a:ea typeface="+mn-ea"/>
                          <a:cs typeface="+mn-cs"/>
                        </a:rPr>
                        <a:t>5 Ways to Wellbeing Award- </a:t>
                      </a:r>
                      <a:r>
                        <a:rPr lang="en-GB" sz="1350" kern="1200" dirty="0" smtClean="0">
                          <a:solidFill>
                            <a:schemeClr val="tx1"/>
                          </a:solidFill>
                          <a:effectLst/>
                          <a:latin typeface="+mn-lt"/>
                          <a:ea typeface="+mn-ea"/>
                          <a:cs typeface="+mn-cs"/>
                        </a:rPr>
                        <a:t>Based on a framework of 5 everyday activities that boosts children's wellbeing. Schools can achieve the award by imbedding these activities into everyday school life. We recommend this is driven by the school council with our support</a:t>
                      </a: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15495695"/>
                  </a:ext>
                </a:extLst>
              </a:tr>
            </a:tbl>
          </a:graphicData>
        </a:graphic>
      </p:graphicFrame>
      <p:sp>
        <p:nvSpPr>
          <p:cNvPr id="7" name="Title 1"/>
          <p:cNvSpPr>
            <a:spLocks noGrp="1"/>
          </p:cNvSpPr>
          <p:nvPr>
            <p:ph type="title"/>
          </p:nvPr>
        </p:nvSpPr>
        <p:spPr>
          <a:xfrm>
            <a:off x="200328" y="1022288"/>
            <a:ext cx="6300000" cy="468000"/>
          </a:xfrm>
          <a:solidFill>
            <a:srgbClr val="00B050"/>
          </a:solidFill>
        </p:spPr>
        <p:txBody>
          <a:bodyPr>
            <a:noAutofit/>
          </a:bodyPr>
          <a:lstStyle/>
          <a:p>
            <a:r>
              <a:rPr lang="en-GB" sz="2800" b="1" dirty="0">
                <a:solidFill>
                  <a:schemeClr val="bg1"/>
                </a:solidFill>
                <a:latin typeface="Calibri" panose="020F0502020204030204" pitchFamily="34" charset="0"/>
                <a:cs typeface="Calibri" panose="020F0502020204030204" pitchFamily="34" charset="0"/>
              </a:rPr>
              <a:t>Framework and Needs Assessment </a:t>
            </a:r>
          </a:p>
        </p:txBody>
      </p:sp>
      <p:pic>
        <p:nvPicPr>
          <p:cNvPr id="11" name="image11.jpeg"/>
          <p:cNvPicPr/>
          <p:nvPr/>
        </p:nvPicPr>
        <p:blipFill>
          <a:blip r:embed="rId2" cstate="print">
            <a:extLst>
              <a:ext uri="{28A0092B-C50C-407E-A947-70E740481C1C}">
                <a14:useLocalDpi xmlns:a14="http://schemas.microsoft.com/office/drawing/2010/main" val="0"/>
              </a:ext>
            </a:extLst>
          </a:blip>
          <a:stretch>
            <a:fillRect/>
          </a:stretch>
        </p:blipFill>
        <p:spPr>
          <a:xfrm>
            <a:off x="322161" y="1709338"/>
            <a:ext cx="978697" cy="683979"/>
          </a:xfrm>
          <a:prstGeom prst="rect">
            <a:avLst/>
          </a:prstGeom>
        </p:spPr>
      </p:pic>
      <p:sp>
        <p:nvSpPr>
          <p:cNvPr id="24" name="Title 1"/>
          <p:cNvSpPr txBox="1">
            <a:spLocks/>
          </p:cNvSpPr>
          <p:nvPr/>
        </p:nvSpPr>
        <p:spPr>
          <a:xfrm>
            <a:off x="322161" y="4649677"/>
            <a:ext cx="6276210" cy="428745"/>
          </a:xfrm>
          <a:prstGeom prst="rect">
            <a:avLst/>
          </a:prstGeom>
          <a:solidFill>
            <a:schemeClr val="accent4"/>
          </a:solidFill>
        </p:spPr>
        <p:txBody>
          <a:bodyPr vert="horz" lIns="99060" tIns="49530" rIns="99060" bIns="4953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a:solidFill>
                  <a:schemeClr val="bg1"/>
                </a:solidFill>
                <a:latin typeface="Calibri" panose="020F0502020204030204" pitchFamily="34" charset="0"/>
                <a:cs typeface="Calibri" panose="020F0502020204030204" pitchFamily="34" charset="0"/>
              </a:rPr>
              <a:t>For Staff – Wellbeing  </a:t>
            </a:r>
          </a:p>
        </p:txBody>
      </p:sp>
      <p:graphicFrame>
        <p:nvGraphicFramePr>
          <p:cNvPr id="25" name="Table 24"/>
          <p:cNvGraphicFramePr>
            <a:graphicFrameLocks noGrp="1"/>
          </p:cNvGraphicFramePr>
          <p:nvPr>
            <p:extLst>
              <p:ext uri="{D42A27DB-BD31-4B8C-83A1-F6EECF244321}">
                <p14:modId xmlns:p14="http://schemas.microsoft.com/office/powerpoint/2010/main" val="2387782124"/>
              </p:ext>
            </p:extLst>
          </p:nvPr>
        </p:nvGraphicFramePr>
        <p:xfrm>
          <a:off x="7788" y="5854097"/>
          <a:ext cx="6711920" cy="2775498"/>
        </p:xfrm>
        <a:graphic>
          <a:graphicData uri="http://schemas.openxmlformats.org/drawingml/2006/table">
            <a:tbl>
              <a:tblPr firstRow="1" bandRow="1">
                <a:tableStyleId>{5940675A-B579-460E-94D1-54222C63F5DA}</a:tableStyleId>
              </a:tblPr>
              <a:tblGrid>
                <a:gridCol w="2136480">
                  <a:extLst>
                    <a:ext uri="{9D8B030D-6E8A-4147-A177-3AD203B41FA5}">
                      <a16:colId xmlns:a16="http://schemas.microsoft.com/office/drawing/2014/main" val="2897034195"/>
                    </a:ext>
                  </a:extLst>
                </a:gridCol>
                <a:gridCol w="2136480">
                  <a:extLst>
                    <a:ext uri="{9D8B030D-6E8A-4147-A177-3AD203B41FA5}">
                      <a16:colId xmlns:a16="http://schemas.microsoft.com/office/drawing/2014/main" val="3533120011"/>
                    </a:ext>
                  </a:extLst>
                </a:gridCol>
                <a:gridCol w="242281">
                  <a:extLst>
                    <a:ext uri="{9D8B030D-6E8A-4147-A177-3AD203B41FA5}">
                      <a16:colId xmlns:a16="http://schemas.microsoft.com/office/drawing/2014/main" val="1193477758"/>
                    </a:ext>
                  </a:extLst>
                </a:gridCol>
                <a:gridCol w="2196679">
                  <a:extLst>
                    <a:ext uri="{9D8B030D-6E8A-4147-A177-3AD203B41FA5}">
                      <a16:colId xmlns:a16="http://schemas.microsoft.com/office/drawing/2014/main" val="695388685"/>
                    </a:ext>
                  </a:extLst>
                </a:gridCol>
              </a:tblGrid>
              <a:tr h="2775498">
                <a:tc>
                  <a:txBody>
                    <a:bodyPr/>
                    <a:lstStyle/>
                    <a:p>
                      <a:pPr algn="l"/>
                      <a:endParaRPr lang="en-US" sz="1200" b="1"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Staff</a:t>
                      </a:r>
                      <a:r>
                        <a:rPr lang="en-US" sz="1300" b="1" kern="1200" baseline="0" dirty="0" smtClean="0">
                          <a:solidFill>
                            <a:schemeClr val="tx1"/>
                          </a:solidFill>
                          <a:effectLst/>
                          <a:latin typeface="+mn-lt"/>
                          <a:ea typeface="+mn-ea"/>
                          <a:cs typeface="+mn-cs"/>
                        </a:rPr>
                        <a:t> Wellbeing Workshop</a:t>
                      </a:r>
                    </a:p>
                    <a:p>
                      <a:pPr algn="l"/>
                      <a:r>
                        <a:rPr lang="en-US" sz="1300" b="1" kern="1200" dirty="0" smtClean="0">
                          <a:solidFill>
                            <a:schemeClr val="tx1"/>
                          </a:solidFill>
                          <a:effectLst/>
                          <a:latin typeface="+mn-lt"/>
                          <a:ea typeface="+mn-ea"/>
                          <a:cs typeface="+mn-cs"/>
                        </a:rPr>
                        <a:t> </a:t>
                      </a:r>
                      <a:endParaRPr lang="en-GB" sz="1300" b="1" kern="1200" dirty="0" smtClean="0">
                        <a:solidFill>
                          <a:schemeClr val="tx1"/>
                        </a:solidFill>
                        <a:effectLst/>
                        <a:latin typeface="+mn-lt"/>
                        <a:ea typeface="+mn-ea"/>
                        <a:cs typeface="+mn-cs"/>
                      </a:endParaRPr>
                    </a:p>
                    <a:p>
                      <a:pPr algn="l"/>
                      <a:r>
                        <a:rPr lang="en-GB" sz="1300" kern="1200" dirty="0" smtClean="0">
                          <a:solidFill>
                            <a:schemeClr val="tx1"/>
                          </a:solidFill>
                          <a:effectLst/>
                          <a:latin typeface="+mn-lt"/>
                          <a:ea typeface="+mn-ea"/>
                          <a:cs typeface="+mn-cs"/>
                        </a:rPr>
                        <a:t>Helps staff to reflect on what impacts their wellbeing within school and explore possible solutions as a school to improve staff wellbeing</a:t>
                      </a:r>
                      <a:r>
                        <a:rPr lang="en-GB" sz="1350" kern="1200" dirty="0" smtClean="0">
                          <a:solidFill>
                            <a:schemeClr val="tx1"/>
                          </a:solidFill>
                          <a:effectLst/>
                          <a:latin typeface="+mn-lt"/>
                          <a:ea typeface="+mn-ea"/>
                          <a:cs typeface="+mn-cs"/>
                        </a:rPr>
                        <a:t>.</a:t>
                      </a:r>
                      <a:endParaRPr lang="en-GB" sz="1200" dirty="0" smtClean="0"/>
                    </a:p>
                    <a:p>
                      <a:pPr algn="l"/>
                      <a:endParaRPr lang="en-US" sz="1200" b="1"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US" sz="1100" b="1" kern="1200" dirty="0" smtClean="0">
                        <a:solidFill>
                          <a:schemeClr val="tx1"/>
                        </a:solidFill>
                        <a:effectLst/>
                        <a:latin typeface="+mn-lt"/>
                        <a:ea typeface="+mn-ea"/>
                        <a:cs typeface="+mn-cs"/>
                      </a:endParaRPr>
                    </a:p>
                    <a:p>
                      <a:pPr algn="l"/>
                      <a:endParaRPr lang="en-US" sz="1100" b="1" kern="1200" dirty="0" smtClean="0">
                        <a:solidFill>
                          <a:schemeClr val="tx1"/>
                        </a:solidFill>
                        <a:effectLst/>
                        <a:latin typeface="+mn-lt"/>
                        <a:ea typeface="+mn-ea"/>
                        <a:cs typeface="+mn-cs"/>
                      </a:endParaRPr>
                    </a:p>
                    <a:p>
                      <a:pPr algn="l"/>
                      <a:endParaRPr lang="en-US" sz="1100" b="1"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Stress Awareness  Training or workshop</a:t>
                      </a:r>
                    </a:p>
                    <a:p>
                      <a:pPr algn="l"/>
                      <a:endParaRPr lang="en-US" sz="1300" b="1" kern="1200" dirty="0" smtClean="0">
                        <a:solidFill>
                          <a:schemeClr val="tx1"/>
                        </a:solidFill>
                        <a:effectLst/>
                        <a:latin typeface="+mn-lt"/>
                        <a:ea typeface="+mn-ea"/>
                        <a:cs typeface="+mn-cs"/>
                      </a:endParaRPr>
                    </a:p>
                    <a:p>
                      <a:pPr algn="l"/>
                      <a:r>
                        <a:rPr lang="en-US" sz="1300" b="1" kern="1200" baseline="0" dirty="0" smtClean="0">
                          <a:solidFill>
                            <a:schemeClr val="tx1"/>
                          </a:solidFill>
                          <a:effectLst/>
                          <a:latin typeface="+mn-lt"/>
                          <a:ea typeface="+mn-ea"/>
                          <a:cs typeface="+mn-cs"/>
                        </a:rPr>
                        <a:t> </a:t>
                      </a:r>
                      <a:r>
                        <a:rPr lang="en-GB" sz="1300" b="0" kern="1200" baseline="0" dirty="0" smtClean="0">
                          <a:solidFill>
                            <a:schemeClr val="tx1"/>
                          </a:solidFill>
                          <a:effectLst/>
                          <a:latin typeface="+mn-lt"/>
                          <a:ea typeface="+mn-ea"/>
                          <a:cs typeface="+mn-cs"/>
                        </a:rPr>
                        <a:t>Helps staff </a:t>
                      </a:r>
                      <a:r>
                        <a:rPr lang="en-GB" sz="1300" kern="1200" dirty="0" smtClean="0">
                          <a:solidFill>
                            <a:schemeClr val="tx1"/>
                          </a:solidFill>
                          <a:effectLst/>
                          <a:latin typeface="+mn-lt"/>
                          <a:ea typeface="+mn-ea"/>
                          <a:cs typeface="+mn-cs"/>
                        </a:rPr>
                        <a:t>understand how the body reacts to stress, the impact it has on our mental health and ability to function at work and introduce tools to reduce stress</a:t>
                      </a:r>
                      <a:r>
                        <a:rPr lang="en-GB" sz="1300" b="1" kern="1200" dirty="0" smtClean="0">
                          <a:solidFill>
                            <a:schemeClr val="tx1"/>
                          </a:solidFill>
                          <a:effectLst/>
                          <a:latin typeface="+mn-lt"/>
                          <a:ea typeface="+mn-ea"/>
                          <a:cs typeface="+mn-cs"/>
                        </a:rPr>
                        <a:t>.</a:t>
                      </a:r>
                      <a:endParaRPr lang="en-GB" sz="1300" kern="1200" dirty="0" smtClean="0">
                        <a:solidFill>
                          <a:schemeClr val="tx1"/>
                        </a:solidFill>
                        <a:effectLst/>
                        <a:latin typeface="+mn-lt"/>
                        <a:ea typeface="+mn-ea"/>
                        <a:cs typeface="+mn-cs"/>
                      </a:endParaRPr>
                    </a:p>
                    <a:p>
                      <a:pPr algn="l"/>
                      <a:endParaRPr lang="en-US" sz="1200" b="1"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endParaRPr lang="en-GB" sz="1200" dirty="0"/>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algn="l"/>
                      <a:r>
                        <a:rPr lang="en-US" sz="1300" b="1" kern="1200" dirty="0" smtClean="0">
                          <a:solidFill>
                            <a:schemeClr val="tx1"/>
                          </a:solidFill>
                          <a:effectLst/>
                          <a:latin typeface="+mn-lt"/>
                          <a:ea typeface="+mn-ea"/>
                          <a:cs typeface="+mn-cs"/>
                        </a:rPr>
                        <a:t>Guided Mindfulness sessions</a:t>
                      </a:r>
                    </a:p>
                    <a:p>
                      <a:pPr algn="l"/>
                      <a:endParaRPr lang="en-US" sz="1300" b="1" kern="1200" dirty="0" smtClean="0">
                        <a:solidFill>
                          <a:schemeClr val="tx1"/>
                        </a:solidFill>
                        <a:effectLst/>
                        <a:latin typeface="+mn-lt"/>
                        <a:ea typeface="+mn-ea"/>
                        <a:cs typeface="+mn-cs"/>
                      </a:endParaRPr>
                    </a:p>
                    <a:p>
                      <a:pPr algn="l"/>
                      <a:r>
                        <a:rPr lang="en-US" sz="1300" b="0" kern="1200" dirty="0" smtClean="0">
                          <a:solidFill>
                            <a:schemeClr val="tx1"/>
                          </a:solidFill>
                          <a:effectLst/>
                          <a:latin typeface="+mn-lt"/>
                          <a:ea typeface="+mn-ea"/>
                          <a:cs typeface="+mn-cs"/>
                        </a:rPr>
                        <a:t>Sessions last between 30 and 60 minutes</a:t>
                      </a:r>
                      <a:r>
                        <a:rPr lang="en-US" sz="1300" b="0" kern="1200" baseline="0" dirty="0" smtClean="0">
                          <a:solidFill>
                            <a:schemeClr val="tx1"/>
                          </a:solidFill>
                          <a:effectLst/>
                          <a:latin typeface="+mn-lt"/>
                          <a:ea typeface="+mn-ea"/>
                          <a:cs typeface="+mn-cs"/>
                        </a:rPr>
                        <a:t> and provide the opportunity to explore mindfulness with the support of a qualified mindfulness coach*as part of follow on sessions to staff wellbeing</a:t>
                      </a:r>
                      <a:endParaRPr lang="en-US" sz="1300" b="0" kern="1200" dirty="0" smtClean="0">
                        <a:solidFill>
                          <a:schemeClr val="tx1"/>
                        </a:solidFill>
                        <a:effectLst/>
                        <a:latin typeface="+mn-lt"/>
                        <a:ea typeface="+mn-ea"/>
                        <a:cs typeface="+mn-cs"/>
                      </a:endParaRPr>
                    </a:p>
                  </a:txBody>
                  <a:tcPr marL="99060" marR="99060" marT="49530" marB="4953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8894744"/>
                  </a:ext>
                </a:extLst>
              </a:tr>
            </a:tbl>
          </a:graphicData>
        </a:graphic>
      </p:graphicFrame>
      <p:pic>
        <p:nvPicPr>
          <p:cNvPr id="236" name="Picture 235"/>
          <p:cNvPicPr/>
          <p:nvPr/>
        </p:nvPicPr>
        <p:blipFill>
          <a:blip r:embed="rId3" cstate="print">
            <a:extLst>
              <a:ext uri="{28A0092B-C50C-407E-A947-70E740481C1C}">
                <a14:useLocalDpi xmlns:a14="http://schemas.microsoft.com/office/drawing/2010/main" val="0"/>
              </a:ext>
            </a:extLst>
          </a:blip>
          <a:stretch>
            <a:fillRect/>
          </a:stretch>
        </p:blipFill>
        <p:spPr>
          <a:xfrm rot="1527618">
            <a:off x="154940" y="2909406"/>
            <a:ext cx="1262320" cy="242862"/>
          </a:xfrm>
          <a:prstGeom prst="rect">
            <a:avLst/>
          </a:prstGeom>
        </p:spPr>
      </p:pic>
      <p:sp>
        <p:nvSpPr>
          <p:cNvPr id="185" name="Title 1"/>
          <p:cNvSpPr txBox="1">
            <a:spLocks/>
          </p:cNvSpPr>
          <p:nvPr/>
        </p:nvSpPr>
        <p:spPr>
          <a:xfrm>
            <a:off x="298371" y="241932"/>
            <a:ext cx="6300000" cy="468000"/>
          </a:xfrm>
          <a:prstGeom prst="rect">
            <a:avLst/>
          </a:prstGeom>
          <a:solidFill>
            <a:srgbClr val="00B0F0"/>
          </a:solidFill>
        </p:spPr>
        <p:txBody>
          <a:bodyPr vert="horz" lIns="91440" tIns="45720" rIns="91440" bIns="45720" rtlCol="0" anchor="ctr">
            <a:normAutofit fontScale="52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033" b="1" dirty="0" smtClean="0">
                <a:solidFill>
                  <a:schemeClr val="bg1"/>
                </a:solidFill>
                <a:latin typeface="Calibri" panose="020F0502020204030204" pitchFamily="34" charset="0"/>
                <a:cs typeface="Calibri" panose="020F0502020204030204" pitchFamily="34" charset="0"/>
              </a:rPr>
              <a:t>                             Healthy Schools </a:t>
            </a:r>
            <a:r>
              <a:rPr lang="en-GB" sz="3033" b="1" dirty="0">
                <a:solidFill>
                  <a:schemeClr val="bg1"/>
                </a:solidFill>
                <a:latin typeface="Calibri" panose="020F0502020204030204" pitchFamily="34" charset="0"/>
                <a:cs typeface="Calibri" panose="020F0502020204030204" pitchFamily="34" charset="0"/>
              </a:rPr>
              <a:t>M</a:t>
            </a:r>
            <a:r>
              <a:rPr lang="en-GB" sz="3033" b="1" dirty="0" smtClean="0">
                <a:solidFill>
                  <a:schemeClr val="bg1"/>
                </a:solidFill>
                <a:latin typeface="Calibri" panose="020F0502020204030204" pitchFamily="34" charset="0"/>
                <a:cs typeface="Calibri" panose="020F0502020204030204" pitchFamily="34" charset="0"/>
              </a:rPr>
              <a:t>ental Health Offer- Primary Schools</a:t>
            </a:r>
            <a:endParaRPr lang="en-GB" sz="3033" b="1" dirty="0">
              <a:solidFill>
                <a:schemeClr val="bg1"/>
              </a:solidFill>
              <a:latin typeface="Calibri" panose="020F0502020204030204" pitchFamily="34" charset="0"/>
              <a:cs typeface="Calibri" panose="020F0502020204030204" pitchFamily="34" charset="0"/>
            </a:endParaRPr>
          </a:p>
        </p:txBody>
      </p:sp>
      <p:pic>
        <p:nvPicPr>
          <p:cNvPr id="186" name="Picture 185"/>
          <p:cNvPicPr>
            <a:picLocks noChangeAspect="1"/>
          </p:cNvPicPr>
          <p:nvPr/>
        </p:nvPicPr>
        <p:blipFill>
          <a:blip r:embed="rId4"/>
          <a:stretch>
            <a:fillRect/>
          </a:stretch>
        </p:blipFill>
        <p:spPr>
          <a:xfrm>
            <a:off x="7788" y="30372"/>
            <a:ext cx="1571890" cy="785944"/>
          </a:xfrm>
          <a:prstGeom prst="rect">
            <a:avLst/>
          </a:prstGeom>
        </p:spPr>
      </p:pic>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61650" y="5317128"/>
            <a:ext cx="577355" cy="536969"/>
          </a:xfrm>
          <a:prstGeom prst="rect">
            <a:avLst/>
          </a:prstGeom>
          <a:noFill/>
          <a:ln>
            <a:noFill/>
          </a:ln>
        </p:spPr>
      </p:pic>
      <p:pic>
        <p:nvPicPr>
          <p:cNvPr id="3" name="Picture 2"/>
          <p:cNvPicPr>
            <a:picLocks noChangeAspect="1"/>
          </p:cNvPicPr>
          <p:nvPr/>
        </p:nvPicPr>
        <p:blipFill>
          <a:blip r:embed="rId6"/>
          <a:stretch>
            <a:fillRect/>
          </a:stretch>
        </p:blipFill>
        <p:spPr>
          <a:xfrm>
            <a:off x="5307413" y="5316509"/>
            <a:ext cx="788588" cy="590680"/>
          </a:xfrm>
          <a:prstGeom prst="rect">
            <a:avLst/>
          </a:prstGeom>
        </p:spPr>
      </p:pic>
      <p:sp>
        <p:nvSpPr>
          <p:cNvPr id="4" name="TextBox 3"/>
          <p:cNvSpPr txBox="1"/>
          <p:nvPr/>
        </p:nvSpPr>
        <p:spPr>
          <a:xfrm>
            <a:off x="200328" y="7658100"/>
            <a:ext cx="6398043" cy="2038350"/>
          </a:xfrm>
          <a:prstGeom prst="rect">
            <a:avLst/>
          </a:prstGeom>
          <a:noFill/>
        </p:spPr>
        <p:txBody>
          <a:bodyPr wrap="square" rtlCol="0">
            <a:spAutoFit/>
          </a:bodyPr>
          <a:lstStyle/>
          <a:p>
            <a:endParaRPr lang="en-GB" dirty="0"/>
          </a:p>
        </p:txBody>
      </p:sp>
      <p:pic>
        <p:nvPicPr>
          <p:cNvPr id="5" name="Picture 4"/>
          <p:cNvPicPr>
            <a:picLocks noChangeAspect="1"/>
          </p:cNvPicPr>
          <p:nvPr/>
        </p:nvPicPr>
        <p:blipFill>
          <a:blip r:embed="rId7"/>
          <a:stretch>
            <a:fillRect/>
          </a:stretch>
        </p:blipFill>
        <p:spPr>
          <a:xfrm>
            <a:off x="7788" y="5215805"/>
            <a:ext cx="2063962" cy="682540"/>
          </a:xfrm>
          <a:prstGeom prst="rect">
            <a:avLst/>
          </a:prstGeom>
        </p:spPr>
      </p:pic>
    </p:spTree>
    <p:extLst>
      <p:ext uri="{BB962C8B-B14F-4D97-AF65-F5344CB8AC3E}">
        <p14:creationId xmlns:p14="http://schemas.microsoft.com/office/powerpoint/2010/main" val="89704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997" y="152639"/>
            <a:ext cx="6407946" cy="468000"/>
          </a:xfrm>
          <a:solidFill>
            <a:srgbClr val="1D43E3"/>
          </a:solidFill>
        </p:spPr>
        <p:txBody>
          <a:bodyPr>
            <a:normAutofit fontScale="90000"/>
          </a:bodyPr>
          <a:lstStyle/>
          <a:p>
            <a:r>
              <a:rPr lang="en-GB" sz="2800" b="1" dirty="0" smtClean="0">
                <a:solidFill>
                  <a:schemeClr val="bg1"/>
                </a:solidFill>
                <a:latin typeface="Calibri" panose="020F0502020204030204" pitchFamily="34" charset="0"/>
                <a:cs typeface="Calibri" panose="020F0502020204030204" pitchFamily="34" charset="0"/>
              </a:rPr>
              <a:t>Staff Training</a:t>
            </a:r>
            <a:endParaRPr lang="en-GB" sz="2800" b="1" dirty="0">
              <a:solidFill>
                <a:schemeClr val="bg1"/>
              </a:solidFill>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8657401"/>
              </p:ext>
            </p:extLst>
          </p:nvPr>
        </p:nvGraphicFramePr>
        <p:xfrm>
          <a:off x="278997" y="762426"/>
          <a:ext cx="6407946" cy="2986535"/>
        </p:xfrm>
        <a:graphic>
          <a:graphicData uri="http://schemas.openxmlformats.org/drawingml/2006/table">
            <a:tbl>
              <a:tblPr firstRow="1" bandRow="1">
                <a:tableStyleId>{5940675A-B579-460E-94D1-54222C63F5DA}</a:tableStyleId>
              </a:tblPr>
              <a:tblGrid>
                <a:gridCol w="1075358">
                  <a:extLst>
                    <a:ext uri="{9D8B030D-6E8A-4147-A177-3AD203B41FA5}">
                      <a16:colId xmlns:a16="http://schemas.microsoft.com/office/drawing/2014/main" val="2036575283"/>
                    </a:ext>
                  </a:extLst>
                </a:gridCol>
                <a:gridCol w="5332588">
                  <a:extLst>
                    <a:ext uri="{9D8B030D-6E8A-4147-A177-3AD203B41FA5}">
                      <a16:colId xmlns:a16="http://schemas.microsoft.com/office/drawing/2014/main" val="3791569717"/>
                    </a:ext>
                  </a:extLst>
                </a:gridCol>
              </a:tblGrid>
              <a:tr h="1832819">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Basic Mental Health Awareness Training- </a:t>
                      </a:r>
                      <a:r>
                        <a:rPr lang="en-GB" sz="1350" kern="1200" dirty="0" smtClean="0">
                          <a:solidFill>
                            <a:schemeClr val="tx1"/>
                          </a:solidFill>
                          <a:effectLst/>
                          <a:latin typeface="+mn-lt"/>
                          <a:ea typeface="+mn-ea"/>
                          <a:cs typeface="+mn-cs"/>
                        </a:rPr>
                        <a:t>Provides a basic knowledge of children and young people’s mental health including; risk and resilience factors, wellbeing, resilience and support available.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Self-Harm Awareness Training- </a:t>
                      </a:r>
                      <a:r>
                        <a:rPr lang="en-GB" sz="1350" kern="1200" dirty="0" smtClean="0">
                          <a:solidFill>
                            <a:schemeClr val="tx1"/>
                          </a:solidFill>
                          <a:effectLst/>
                          <a:latin typeface="+mn-lt"/>
                          <a:ea typeface="+mn-ea"/>
                          <a:cs typeface="+mn-cs"/>
                        </a:rPr>
                        <a:t>Provides a basic knowledge of self-harm including; why young people self-harm, risk factors to look out for, tips for talking about self-harm and support available</a:t>
                      </a:r>
                      <a:endParaRPr lang="en-GB" sz="1350" dirty="0" smtClean="0">
                        <a:solidFill>
                          <a:schemeClr val="tx1"/>
                        </a:solidFill>
                        <a:latin typeface="Calibri" panose="020F0502020204030204" pitchFamily="34" charset="0"/>
                        <a:cs typeface="Calibri" panose="020F0502020204030204" pitchFamily="34" charset="0"/>
                      </a:endParaRPr>
                    </a:p>
                    <a:p>
                      <a:endParaRPr lang="en-GB" sz="1350"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67298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350" b="1" kern="1200" baseline="0" dirty="0" smtClean="0">
                          <a:solidFill>
                            <a:schemeClr val="tx1"/>
                          </a:solidFill>
                          <a:effectLst/>
                          <a:latin typeface="Calibri" panose="020F0502020204030204" pitchFamily="34" charset="0"/>
                          <a:ea typeface="+mn-ea"/>
                          <a:cs typeface="Calibri" panose="020F0502020204030204" pitchFamily="34" charset="0"/>
                        </a:rPr>
                        <a:t>Resilience workshop- </a:t>
                      </a:r>
                      <a:r>
                        <a:rPr lang="en-US" sz="1350" b="0" kern="1200" baseline="0" dirty="0" smtClean="0">
                          <a:solidFill>
                            <a:schemeClr val="tx1"/>
                          </a:solidFill>
                          <a:effectLst/>
                          <a:latin typeface="Calibri" panose="020F0502020204030204" pitchFamily="34" charset="0"/>
                          <a:ea typeface="+mn-ea"/>
                          <a:cs typeface="Calibri" panose="020F0502020204030204" pitchFamily="34" charset="0"/>
                        </a:rPr>
                        <a:t>Provides an overview of the resilience framework and how it can be used to build children and young peoples resilience.</a:t>
                      </a:r>
                      <a:endParaRPr lang="en-GB" sz="1350" b="0" dirty="0" smtClean="0">
                        <a:solidFill>
                          <a:schemeClr val="tx1"/>
                        </a:solidFill>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75629512"/>
                  </a:ext>
                </a:extLst>
              </a:tr>
              <a:tr h="48072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b="1"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7842801"/>
                  </a:ext>
                </a:extLst>
              </a:tr>
            </a:tbl>
          </a:graphicData>
        </a:graphic>
      </p:graphicFrame>
      <p:grpSp>
        <p:nvGrpSpPr>
          <p:cNvPr id="54" name="Group 53"/>
          <p:cNvGrpSpPr>
            <a:grpSpLocks/>
          </p:cNvGrpSpPr>
          <p:nvPr/>
        </p:nvGrpSpPr>
        <p:grpSpPr bwMode="auto">
          <a:xfrm>
            <a:off x="579890" y="924298"/>
            <a:ext cx="384810" cy="384810"/>
            <a:chOff x="0" y="0"/>
            <a:chExt cx="606" cy="606"/>
          </a:xfrm>
        </p:grpSpPr>
        <p:grpSp>
          <p:nvGrpSpPr>
            <p:cNvPr id="55" name="Group 54"/>
            <p:cNvGrpSpPr>
              <a:grpSpLocks/>
            </p:cNvGrpSpPr>
            <p:nvPr/>
          </p:nvGrpSpPr>
          <p:grpSpPr bwMode="auto">
            <a:xfrm>
              <a:off x="251" y="0"/>
              <a:ext cx="355" cy="251"/>
              <a:chOff x="251" y="0"/>
              <a:chExt cx="355" cy="251"/>
            </a:xfrm>
          </p:grpSpPr>
          <p:sp>
            <p:nvSpPr>
              <p:cNvPr id="94" name="Freeform 93"/>
              <p:cNvSpPr>
                <a:spLocks/>
              </p:cNvSpPr>
              <p:nvPr/>
            </p:nvSpPr>
            <p:spPr bwMode="auto">
              <a:xfrm>
                <a:off x="251" y="0"/>
                <a:ext cx="355" cy="251"/>
              </a:xfrm>
              <a:custGeom>
                <a:avLst/>
                <a:gdLst>
                  <a:gd name="T0" fmla="+- 0 552 251"/>
                  <a:gd name="T1" fmla="*/ T0 w 355"/>
                  <a:gd name="T2" fmla="*/ 0 h 251"/>
                  <a:gd name="T3" fmla="+- 0 287 251"/>
                  <a:gd name="T4" fmla="*/ T3 w 355"/>
                  <a:gd name="T5" fmla="*/ 3 h 251"/>
                  <a:gd name="T6" fmla="+- 0 268 251"/>
                  <a:gd name="T7" fmla="*/ T6 w 355"/>
                  <a:gd name="T8" fmla="*/ 14 h 251"/>
                  <a:gd name="T9" fmla="+- 0 255 251"/>
                  <a:gd name="T10" fmla="*/ T9 w 355"/>
                  <a:gd name="T11" fmla="*/ 31 h 251"/>
                  <a:gd name="T12" fmla="+- 0 251 251"/>
                  <a:gd name="T13" fmla="*/ T12 w 355"/>
                  <a:gd name="T14" fmla="*/ 53 h 251"/>
                  <a:gd name="T15" fmla="+- 0 254 251"/>
                  <a:gd name="T16" fmla="*/ T15 w 355"/>
                  <a:gd name="T17" fmla="*/ 215 h 251"/>
                  <a:gd name="T18" fmla="+- 0 265 251"/>
                  <a:gd name="T19" fmla="*/ T18 w 355"/>
                  <a:gd name="T20" fmla="*/ 233 h 251"/>
                  <a:gd name="T21" fmla="+- 0 282 251"/>
                  <a:gd name="T22" fmla="*/ T21 w 355"/>
                  <a:gd name="T23" fmla="*/ 246 h 251"/>
                  <a:gd name="T24" fmla="+- 0 304 251"/>
                  <a:gd name="T25" fmla="*/ T24 w 355"/>
                  <a:gd name="T26" fmla="*/ 251 h 251"/>
                  <a:gd name="T27" fmla="+- 0 569 251"/>
                  <a:gd name="T28" fmla="*/ T27 w 355"/>
                  <a:gd name="T29" fmla="*/ 248 h 251"/>
                  <a:gd name="T30" fmla="+- 0 588 251"/>
                  <a:gd name="T31" fmla="*/ T30 w 355"/>
                  <a:gd name="T32" fmla="*/ 237 h 251"/>
                  <a:gd name="T33" fmla="+- 0 601 251"/>
                  <a:gd name="T34" fmla="*/ T33 w 355"/>
                  <a:gd name="T35" fmla="*/ 219 h 251"/>
                  <a:gd name="T36" fmla="+- 0 606 251"/>
                  <a:gd name="T37" fmla="*/ T36 w 355"/>
                  <a:gd name="T38" fmla="*/ 198 h 251"/>
                  <a:gd name="T39" fmla="+- 0 606 251"/>
                  <a:gd name="T40" fmla="*/ T39 w 355"/>
                  <a:gd name="T41" fmla="*/ 53 h 251"/>
                  <a:gd name="T42" fmla="+- 0 603 251"/>
                  <a:gd name="T43" fmla="*/ T42 w 355"/>
                  <a:gd name="T44" fmla="*/ 36 h 251"/>
                  <a:gd name="T45" fmla="+- 0 592 251"/>
                  <a:gd name="T46" fmla="*/ T45 w 355"/>
                  <a:gd name="T47" fmla="*/ 17 h 251"/>
                  <a:gd name="T48" fmla="+- 0 574 251"/>
                  <a:gd name="T49" fmla="*/ T48 w 355"/>
                  <a:gd name="T50" fmla="*/ 5 h 251"/>
                  <a:gd name="T51" fmla="+- 0 552 251"/>
                  <a:gd name="T52" fmla="*/ T51 w 355"/>
                  <a:gd name="T53"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Lst>
                <a:rect l="0" t="0" r="r" b="b"/>
                <a:pathLst>
                  <a:path w="355" h="251">
                    <a:moveTo>
                      <a:pt x="301" y="0"/>
                    </a:moveTo>
                    <a:lnTo>
                      <a:pt x="36" y="3"/>
                    </a:lnTo>
                    <a:lnTo>
                      <a:pt x="17" y="14"/>
                    </a:lnTo>
                    <a:lnTo>
                      <a:pt x="4" y="31"/>
                    </a:lnTo>
                    <a:lnTo>
                      <a:pt x="0" y="53"/>
                    </a:lnTo>
                    <a:lnTo>
                      <a:pt x="3" y="215"/>
                    </a:lnTo>
                    <a:lnTo>
                      <a:pt x="14" y="233"/>
                    </a:lnTo>
                    <a:lnTo>
                      <a:pt x="31" y="246"/>
                    </a:lnTo>
                    <a:lnTo>
                      <a:pt x="53" y="251"/>
                    </a:lnTo>
                    <a:lnTo>
                      <a:pt x="318" y="248"/>
                    </a:lnTo>
                    <a:lnTo>
                      <a:pt x="337" y="237"/>
                    </a:lnTo>
                    <a:lnTo>
                      <a:pt x="350" y="219"/>
                    </a:lnTo>
                    <a:lnTo>
                      <a:pt x="355" y="198"/>
                    </a:lnTo>
                    <a:lnTo>
                      <a:pt x="355" y="53"/>
                    </a:lnTo>
                    <a:lnTo>
                      <a:pt x="352" y="36"/>
                    </a:lnTo>
                    <a:lnTo>
                      <a:pt x="341" y="17"/>
                    </a:lnTo>
                    <a:lnTo>
                      <a:pt x="323" y="5"/>
                    </a:lnTo>
                    <a:lnTo>
                      <a:pt x="301" y="0"/>
                    </a:lnTo>
                    <a:close/>
                  </a:path>
                </a:pathLst>
              </a:custGeom>
              <a:solidFill>
                <a:srgbClr val="7677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56" name="Group 55"/>
            <p:cNvGrpSpPr>
              <a:grpSpLocks/>
            </p:cNvGrpSpPr>
            <p:nvPr/>
          </p:nvGrpSpPr>
          <p:grpSpPr bwMode="auto">
            <a:xfrm>
              <a:off x="428" y="0"/>
              <a:ext cx="178" cy="251"/>
              <a:chOff x="428" y="0"/>
              <a:chExt cx="178" cy="251"/>
            </a:xfrm>
          </p:grpSpPr>
          <p:sp>
            <p:nvSpPr>
              <p:cNvPr id="93" name="Freeform 92"/>
              <p:cNvSpPr>
                <a:spLocks/>
              </p:cNvSpPr>
              <p:nvPr/>
            </p:nvSpPr>
            <p:spPr bwMode="auto">
              <a:xfrm>
                <a:off x="428" y="0"/>
                <a:ext cx="178" cy="251"/>
              </a:xfrm>
              <a:custGeom>
                <a:avLst/>
                <a:gdLst>
                  <a:gd name="T0" fmla="+- 0 552 428"/>
                  <a:gd name="T1" fmla="*/ T0 w 178"/>
                  <a:gd name="T2" fmla="*/ 0 h 251"/>
                  <a:gd name="T3" fmla="+- 0 428 428"/>
                  <a:gd name="T4" fmla="*/ T3 w 178"/>
                  <a:gd name="T5" fmla="*/ 0 h 251"/>
                  <a:gd name="T6" fmla="+- 0 428 428"/>
                  <a:gd name="T7" fmla="*/ T6 w 178"/>
                  <a:gd name="T8" fmla="*/ 251 h 251"/>
                  <a:gd name="T9" fmla="+- 0 569 428"/>
                  <a:gd name="T10" fmla="*/ T9 w 178"/>
                  <a:gd name="T11" fmla="*/ 248 h 251"/>
                  <a:gd name="T12" fmla="+- 0 588 428"/>
                  <a:gd name="T13" fmla="*/ T12 w 178"/>
                  <a:gd name="T14" fmla="*/ 237 h 251"/>
                  <a:gd name="T15" fmla="+- 0 601 428"/>
                  <a:gd name="T16" fmla="*/ T15 w 178"/>
                  <a:gd name="T17" fmla="*/ 219 h 251"/>
                  <a:gd name="T18" fmla="+- 0 606 428"/>
                  <a:gd name="T19" fmla="*/ T18 w 178"/>
                  <a:gd name="T20" fmla="*/ 198 h 251"/>
                  <a:gd name="T21" fmla="+- 0 606 428"/>
                  <a:gd name="T22" fmla="*/ T21 w 178"/>
                  <a:gd name="T23" fmla="*/ 53 h 251"/>
                  <a:gd name="T24" fmla="+- 0 603 428"/>
                  <a:gd name="T25" fmla="*/ T24 w 178"/>
                  <a:gd name="T26" fmla="*/ 36 h 251"/>
                  <a:gd name="T27" fmla="+- 0 592 428"/>
                  <a:gd name="T28" fmla="*/ T27 w 178"/>
                  <a:gd name="T29" fmla="*/ 17 h 251"/>
                  <a:gd name="T30" fmla="+- 0 574 428"/>
                  <a:gd name="T31" fmla="*/ T30 w 178"/>
                  <a:gd name="T32" fmla="*/ 5 h 251"/>
                  <a:gd name="T33" fmla="+- 0 552 428"/>
                  <a:gd name="T34" fmla="*/ T33 w 178"/>
                  <a:gd name="T35"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Lst>
                <a:rect l="0" t="0" r="r" b="b"/>
                <a:pathLst>
                  <a:path w="178" h="251">
                    <a:moveTo>
                      <a:pt x="124" y="0"/>
                    </a:moveTo>
                    <a:lnTo>
                      <a:pt x="0" y="0"/>
                    </a:lnTo>
                    <a:lnTo>
                      <a:pt x="0" y="251"/>
                    </a:lnTo>
                    <a:lnTo>
                      <a:pt x="141" y="248"/>
                    </a:lnTo>
                    <a:lnTo>
                      <a:pt x="160" y="237"/>
                    </a:lnTo>
                    <a:lnTo>
                      <a:pt x="173" y="219"/>
                    </a:lnTo>
                    <a:lnTo>
                      <a:pt x="178" y="198"/>
                    </a:lnTo>
                    <a:lnTo>
                      <a:pt x="178" y="53"/>
                    </a:lnTo>
                    <a:lnTo>
                      <a:pt x="175" y="36"/>
                    </a:lnTo>
                    <a:lnTo>
                      <a:pt x="164" y="17"/>
                    </a:lnTo>
                    <a:lnTo>
                      <a:pt x="146" y="5"/>
                    </a:lnTo>
                    <a:lnTo>
                      <a:pt x="124"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57" name="Group 56"/>
            <p:cNvGrpSpPr>
              <a:grpSpLocks/>
            </p:cNvGrpSpPr>
            <p:nvPr/>
          </p:nvGrpSpPr>
          <p:grpSpPr bwMode="auto">
            <a:xfrm>
              <a:off x="0" y="216"/>
              <a:ext cx="287" cy="213"/>
              <a:chOff x="0" y="216"/>
              <a:chExt cx="287" cy="213"/>
            </a:xfrm>
          </p:grpSpPr>
          <p:sp>
            <p:nvSpPr>
              <p:cNvPr id="91" name="Freeform 90"/>
              <p:cNvSpPr>
                <a:spLocks/>
              </p:cNvSpPr>
              <p:nvPr/>
            </p:nvSpPr>
            <p:spPr bwMode="auto">
              <a:xfrm>
                <a:off x="0" y="216"/>
                <a:ext cx="287" cy="213"/>
              </a:xfrm>
              <a:custGeom>
                <a:avLst/>
                <a:gdLst>
                  <a:gd name="T0" fmla="*/ 95 w 287"/>
                  <a:gd name="T1" fmla="+- 0 216 216"/>
                  <a:gd name="T2" fmla="*/ 216 h 213"/>
                  <a:gd name="T3" fmla="*/ 35 w 287"/>
                  <a:gd name="T4" fmla="+- 0 243 216"/>
                  <a:gd name="T5" fmla="*/ 243 h 213"/>
                  <a:gd name="T6" fmla="*/ 2 w 287"/>
                  <a:gd name="T7" fmla="+- 0 299 216"/>
                  <a:gd name="T8" fmla="*/ 299 h 213"/>
                  <a:gd name="T9" fmla="*/ 0 w 287"/>
                  <a:gd name="T10" fmla="+- 0 322 216"/>
                  <a:gd name="T11" fmla="*/ 322 h 213"/>
                  <a:gd name="T12" fmla="*/ 35 w 287"/>
                  <a:gd name="T13" fmla="+- 0 428 216"/>
                  <a:gd name="T14" fmla="*/ 428 h 213"/>
                  <a:gd name="T15" fmla="*/ 254 w 287"/>
                  <a:gd name="T16" fmla="+- 0 428 216"/>
                  <a:gd name="T17" fmla="*/ 428 h 213"/>
                  <a:gd name="T18" fmla="*/ 260 w 287"/>
                  <a:gd name="T19" fmla="+- 0 428 216"/>
                  <a:gd name="T20" fmla="*/ 428 h 213"/>
                  <a:gd name="T21" fmla="*/ 279 w 287"/>
                  <a:gd name="T22" fmla="+- 0 416 216"/>
                  <a:gd name="T23" fmla="*/ 416 h 213"/>
                  <a:gd name="T24" fmla="*/ 286 w 287"/>
                  <a:gd name="T25" fmla="+- 0 396 216"/>
                  <a:gd name="T26" fmla="*/ 396 h 213"/>
                  <a:gd name="T27" fmla="*/ 284 w 287"/>
                  <a:gd name="T28" fmla="+- 0 320 216"/>
                  <a:gd name="T29" fmla="*/ 320 h 213"/>
                  <a:gd name="T30" fmla="*/ 215 w 287"/>
                  <a:gd name="T31" fmla="+- 0 320 216"/>
                  <a:gd name="T32" fmla="*/ 320 h 213"/>
                  <a:gd name="T33" fmla="*/ 213 w 287"/>
                  <a:gd name="T34" fmla="+- 0 299 216"/>
                  <a:gd name="T35" fmla="*/ 299 h 213"/>
                  <a:gd name="T36" fmla="*/ 181 w 287"/>
                  <a:gd name="T37" fmla="+- 0 246 216"/>
                  <a:gd name="T38" fmla="*/ 246 h 213"/>
                  <a:gd name="T39" fmla="*/ 120 w 287"/>
                  <a:gd name="T40" fmla="+- 0 218 216"/>
                  <a:gd name="T41" fmla="*/ 218 h 213"/>
                  <a:gd name="T42" fmla="*/ 95 w 287"/>
                  <a:gd name="T43" fmla="+- 0 216 216"/>
                  <a:gd name="T44" fmla="*/ 216 h 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Lst>
                <a:rect l="0" t="0" r="r" b="b"/>
                <a:pathLst>
                  <a:path w="287" h="213">
                    <a:moveTo>
                      <a:pt x="95" y="0"/>
                    </a:moveTo>
                    <a:lnTo>
                      <a:pt x="35" y="27"/>
                    </a:lnTo>
                    <a:lnTo>
                      <a:pt x="2" y="83"/>
                    </a:lnTo>
                    <a:lnTo>
                      <a:pt x="0" y="106"/>
                    </a:lnTo>
                    <a:lnTo>
                      <a:pt x="35" y="212"/>
                    </a:lnTo>
                    <a:lnTo>
                      <a:pt x="254" y="212"/>
                    </a:lnTo>
                    <a:lnTo>
                      <a:pt x="260" y="212"/>
                    </a:lnTo>
                    <a:lnTo>
                      <a:pt x="279" y="200"/>
                    </a:lnTo>
                    <a:lnTo>
                      <a:pt x="286" y="180"/>
                    </a:lnTo>
                    <a:lnTo>
                      <a:pt x="284" y="104"/>
                    </a:lnTo>
                    <a:lnTo>
                      <a:pt x="215" y="104"/>
                    </a:lnTo>
                    <a:lnTo>
                      <a:pt x="213" y="83"/>
                    </a:lnTo>
                    <a:lnTo>
                      <a:pt x="181" y="30"/>
                    </a:lnTo>
                    <a:lnTo>
                      <a:pt x="120" y="2"/>
                    </a:lnTo>
                    <a:lnTo>
                      <a:pt x="95"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92" name="Freeform 91"/>
              <p:cNvSpPr>
                <a:spLocks/>
              </p:cNvSpPr>
              <p:nvPr/>
            </p:nvSpPr>
            <p:spPr bwMode="auto">
              <a:xfrm>
                <a:off x="0" y="216"/>
                <a:ext cx="287" cy="213"/>
              </a:xfrm>
              <a:custGeom>
                <a:avLst/>
                <a:gdLst>
                  <a:gd name="T0" fmla="*/ 239 w 287"/>
                  <a:gd name="T1" fmla="+- 0 217 216"/>
                  <a:gd name="T2" fmla="*/ 217 h 213"/>
                  <a:gd name="T3" fmla="*/ 222 w 287"/>
                  <a:gd name="T4" fmla="+- 0 230 216"/>
                  <a:gd name="T5" fmla="*/ 230 h 213"/>
                  <a:gd name="T6" fmla="*/ 215 w 287"/>
                  <a:gd name="T7" fmla="+- 0 251 216"/>
                  <a:gd name="T8" fmla="*/ 251 h 213"/>
                  <a:gd name="T9" fmla="*/ 215 w 287"/>
                  <a:gd name="T10" fmla="+- 0 320 216"/>
                  <a:gd name="T11" fmla="*/ 320 h 213"/>
                  <a:gd name="T12" fmla="*/ 284 w 287"/>
                  <a:gd name="T13" fmla="+- 0 320 216"/>
                  <a:gd name="T14" fmla="*/ 320 h 213"/>
                  <a:gd name="T15" fmla="*/ 281 w 287"/>
                  <a:gd name="T16" fmla="+- 0 233 216"/>
                  <a:gd name="T17" fmla="*/ 233 h 213"/>
                  <a:gd name="T18" fmla="*/ 265 w 287"/>
                  <a:gd name="T19" fmla="+- 0 221 216"/>
                  <a:gd name="T20" fmla="*/ 221 h 213"/>
                  <a:gd name="T21" fmla="*/ 239 w 287"/>
                  <a:gd name="T22" fmla="+- 0 217 216"/>
                  <a:gd name="T23" fmla="*/ 217 h 213"/>
                </a:gdLst>
                <a:ahLst/>
                <a:cxnLst>
                  <a:cxn ang="0">
                    <a:pos x="T0" y="T2"/>
                  </a:cxn>
                  <a:cxn ang="0">
                    <a:pos x="T3" y="T5"/>
                  </a:cxn>
                  <a:cxn ang="0">
                    <a:pos x="T6" y="T8"/>
                  </a:cxn>
                  <a:cxn ang="0">
                    <a:pos x="T9" y="T11"/>
                  </a:cxn>
                  <a:cxn ang="0">
                    <a:pos x="T12" y="T14"/>
                  </a:cxn>
                  <a:cxn ang="0">
                    <a:pos x="T15" y="T17"/>
                  </a:cxn>
                  <a:cxn ang="0">
                    <a:pos x="T18" y="T20"/>
                  </a:cxn>
                  <a:cxn ang="0">
                    <a:pos x="T21" y="T23"/>
                  </a:cxn>
                </a:cxnLst>
                <a:rect l="0" t="0" r="r" b="b"/>
                <a:pathLst>
                  <a:path w="287" h="213">
                    <a:moveTo>
                      <a:pt x="239" y="1"/>
                    </a:moveTo>
                    <a:lnTo>
                      <a:pt x="222" y="14"/>
                    </a:lnTo>
                    <a:lnTo>
                      <a:pt x="215" y="35"/>
                    </a:lnTo>
                    <a:lnTo>
                      <a:pt x="215" y="104"/>
                    </a:lnTo>
                    <a:lnTo>
                      <a:pt x="284" y="104"/>
                    </a:lnTo>
                    <a:lnTo>
                      <a:pt x="281" y="17"/>
                    </a:lnTo>
                    <a:lnTo>
                      <a:pt x="265" y="5"/>
                    </a:lnTo>
                    <a:lnTo>
                      <a:pt x="239" y="1"/>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58" name="Group 57"/>
            <p:cNvGrpSpPr>
              <a:grpSpLocks/>
            </p:cNvGrpSpPr>
            <p:nvPr/>
          </p:nvGrpSpPr>
          <p:grpSpPr bwMode="auto">
            <a:xfrm>
              <a:off x="108" y="216"/>
              <a:ext cx="179" cy="213"/>
              <a:chOff x="108" y="216"/>
              <a:chExt cx="179" cy="213"/>
            </a:xfrm>
          </p:grpSpPr>
          <p:sp>
            <p:nvSpPr>
              <p:cNvPr id="89" name="Freeform 88"/>
              <p:cNvSpPr>
                <a:spLocks/>
              </p:cNvSpPr>
              <p:nvPr/>
            </p:nvSpPr>
            <p:spPr bwMode="auto">
              <a:xfrm>
                <a:off x="108" y="216"/>
                <a:ext cx="179" cy="213"/>
              </a:xfrm>
              <a:custGeom>
                <a:avLst/>
                <a:gdLst>
                  <a:gd name="T0" fmla="+- 0 121 108"/>
                  <a:gd name="T1" fmla="*/ T0 w 179"/>
                  <a:gd name="T2" fmla="+- 0 216 216"/>
                  <a:gd name="T3" fmla="*/ 216 h 213"/>
                  <a:gd name="T4" fmla="+- 0 108 108"/>
                  <a:gd name="T5" fmla="*/ T4 w 179"/>
                  <a:gd name="T6" fmla="+- 0 428 216"/>
                  <a:gd name="T7" fmla="*/ 428 h 213"/>
                  <a:gd name="T8" fmla="+- 0 254 108"/>
                  <a:gd name="T9" fmla="*/ T8 w 179"/>
                  <a:gd name="T10" fmla="+- 0 428 216"/>
                  <a:gd name="T11" fmla="*/ 428 h 213"/>
                  <a:gd name="T12" fmla="+- 0 274 108"/>
                  <a:gd name="T13" fmla="*/ T12 w 179"/>
                  <a:gd name="T14" fmla="+- 0 421 216"/>
                  <a:gd name="T15" fmla="*/ 421 h 213"/>
                  <a:gd name="T16" fmla="+- 0 285 108"/>
                  <a:gd name="T17" fmla="*/ T16 w 179"/>
                  <a:gd name="T18" fmla="+- 0 402 216"/>
                  <a:gd name="T19" fmla="*/ 402 h 213"/>
                  <a:gd name="T20" fmla="+- 0 286 108"/>
                  <a:gd name="T21" fmla="*/ T20 w 179"/>
                  <a:gd name="T22" fmla="+- 0 322 216"/>
                  <a:gd name="T23" fmla="*/ 322 h 213"/>
                  <a:gd name="T24" fmla="+- 0 215 108"/>
                  <a:gd name="T25" fmla="*/ T24 w 179"/>
                  <a:gd name="T26" fmla="+- 0 322 216"/>
                  <a:gd name="T27" fmla="*/ 322 h 213"/>
                  <a:gd name="T28" fmla="+- 0 213 108"/>
                  <a:gd name="T29" fmla="*/ T28 w 179"/>
                  <a:gd name="T30" fmla="+- 0 299 216"/>
                  <a:gd name="T31" fmla="*/ 299 h 213"/>
                  <a:gd name="T32" fmla="+- 0 180 108"/>
                  <a:gd name="T33" fmla="*/ T32 w 179"/>
                  <a:gd name="T34" fmla="+- 0 243 216"/>
                  <a:gd name="T35" fmla="*/ 243 h 213"/>
                  <a:gd name="T36" fmla="+- 0 143 108"/>
                  <a:gd name="T37" fmla="*/ T36 w 179"/>
                  <a:gd name="T38" fmla="+- 0 221 216"/>
                  <a:gd name="T39" fmla="*/ 221 h 213"/>
                  <a:gd name="T40" fmla="+- 0 121 108"/>
                  <a:gd name="T41" fmla="*/ T40 w 179"/>
                  <a:gd name="T42" fmla="+- 0 216 216"/>
                  <a:gd name="T43" fmla="*/ 216 h 2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79" h="213">
                    <a:moveTo>
                      <a:pt x="13" y="0"/>
                    </a:moveTo>
                    <a:lnTo>
                      <a:pt x="0" y="212"/>
                    </a:lnTo>
                    <a:lnTo>
                      <a:pt x="146" y="212"/>
                    </a:lnTo>
                    <a:lnTo>
                      <a:pt x="166" y="205"/>
                    </a:lnTo>
                    <a:lnTo>
                      <a:pt x="177" y="186"/>
                    </a:lnTo>
                    <a:lnTo>
                      <a:pt x="178" y="106"/>
                    </a:lnTo>
                    <a:lnTo>
                      <a:pt x="107" y="106"/>
                    </a:lnTo>
                    <a:lnTo>
                      <a:pt x="105" y="83"/>
                    </a:lnTo>
                    <a:lnTo>
                      <a:pt x="72" y="27"/>
                    </a:lnTo>
                    <a:lnTo>
                      <a:pt x="35" y="5"/>
                    </a:lnTo>
                    <a:lnTo>
                      <a:pt x="13" y="0"/>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90" name="Freeform 89"/>
              <p:cNvSpPr>
                <a:spLocks/>
              </p:cNvSpPr>
              <p:nvPr/>
            </p:nvSpPr>
            <p:spPr bwMode="auto">
              <a:xfrm>
                <a:off x="108" y="216"/>
                <a:ext cx="179" cy="213"/>
              </a:xfrm>
              <a:custGeom>
                <a:avLst/>
                <a:gdLst>
                  <a:gd name="T0" fmla="+- 0 262 108"/>
                  <a:gd name="T1" fmla="*/ T0 w 179"/>
                  <a:gd name="T2" fmla="+- 0 217 216"/>
                  <a:gd name="T3" fmla="*/ 217 h 213"/>
                  <a:gd name="T4" fmla="+- 0 236 108"/>
                  <a:gd name="T5" fmla="*/ T4 w 179"/>
                  <a:gd name="T6" fmla="+- 0 221 216"/>
                  <a:gd name="T7" fmla="*/ 221 h 213"/>
                  <a:gd name="T8" fmla="+- 0 221 108"/>
                  <a:gd name="T9" fmla="*/ T8 w 179"/>
                  <a:gd name="T10" fmla="+- 0 233 216"/>
                  <a:gd name="T11" fmla="*/ 233 h 213"/>
                  <a:gd name="T12" fmla="+- 0 215 108"/>
                  <a:gd name="T13" fmla="*/ T12 w 179"/>
                  <a:gd name="T14" fmla="+- 0 322 216"/>
                  <a:gd name="T15" fmla="*/ 322 h 213"/>
                  <a:gd name="T16" fmla="+- 0 286 108"/>
                  <a:gd name="T17" fmla="*/ T16 w 179"/>
                  <a:gd name="T18" fmla="+- 0 322 216"/>
                  <a:gd name="T19" fmla="*/ 322 h 213"/>
                  <a:gd name="T20" fmla="+- 0 286 108"/>
                  <a:gd name="T21" fmla="*/ T20 w 179"/>
                  <a:gd name="T22" fmla="+- 0 251 216"/>
                  <a:gd name="T23" fmla="*/ 251 h 213"/>
                  <a:gd name="T24" fmla="+- 0 279 108"/>
                  <a:gd name="T25" fmla="*/ T24 w 179"/>
                  <a:gd name="T26" fmla="+- 0 230 216"/>
                  <a:gd name="T27" fmla="*/ 230 h 213"/>
                  <a:gd name="T28" fmla="+- 0 262 108"/>
                  <a:gd name="T29" fmla="*/ T28 w 179"/>
                  <a:gd name="T30" fmla="+- 0 217 216"/>
                  <a:gd name="T31" fmla="*/ 217 h 213"/>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79" h="213">
                    <a:moveTo>
                      <a:pt x="154" y="1"/>
                    </a:moveTo>
                    <a:lnTo>
                      <a:pt x="128" y="5"/>
                    </a:lnTo>
                    <a:lnTo>
                      <a:pt x="113" y="17"/>
                    </a:lnTo>
                    <a:lnTo>
                      <a:pt x="107" y="106"/>
                    </a:lnTo>
                    <a:lnTo>
                      <a:pt x="178" y="106"/>
                    </a:lnTo>
                    <a:lnTo>
                      <a:pt x="178" y="35"/>
                    </a:lnTo>
                    <a:lnTo>
                      <a:pt x="171" y="14"/>
                    </a:lnTo>
                    <a:lnTo>
                      <a:pt x="154" y="1"/>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59" name="Group 58"/>
            <p:cNvGrpSpPr>
              <a:grpSpLocks/>
            </p:cNvGrpSpPr>
            <p:nvPr/>
          </p:nvGrpSpPr>
          <p:grpSpPr bwMode="auto">
            <a:xfrm>
              <a:off x="0" y="286"/>
              <a:ext cx="178" cy="142"/>
              <a:chOff x="0" y="286"/>
              <a:chExt cx="178" cy="142"/>
            </a:xfrm>
          </p:grpSpPr>
          <p:sp>
            <p:nvSpPr>
              <p:cNvPr id="88" name="Freeform 87"/>
              <p:cNvSpPr>
                <a:spLocks/>
              </p:cNvSpPr>
              <p:nvPr/>
            </p:nvSpPr>
            <p:spPr bwMode="auto">
              <a:xfrm>
                <a:off x="0" y="286"/>
                <a:ext cx="178" cy="142"/>
              </a:xfrm>
              <a:custGeom>
                <a:avLst/>
                <a:gdLst>
                  <a:gd name="T0" fmla="*/ 35 w 178"/>
                  <a:gd name="T1" fmla="+- 0 286 286"/>
                  <a:gd name="T2" fmla="*/ 286 h 142"/>
                  <a:gd name="T3" fmla="*/ 15 w 178"/>
                  <a:gd name="T4" fmla="+- 0 293 286"/>
                  <a:gd name="T5" fmla="*/ 293 h 142"/>
                  <a:gd name="T6" fmla="*/ 2 w 178"/>
                  <a:gd name="T7" fmla="+- 0 310 286"/>
                  <a:gd name="T8" fmla="*/ 310 h 142"/>
                  <a:gd name="T9" fmla="*/ 0 w 178"/>
                  <a:gd name="T10" fmla="+- 0 357 286"/>
                  <a:gd name="T11" fmla="*/ 357 h 142"/>
                  <a:gd name="T12" fmla="*/ 0 w 178"/>
                  <a:gd name="T13" fmla="+- 0 393 286"/>
                  <a:gd name="T14" fmla="*/ 393 h 142"/>
                  <a:gd name="T15" fmla="*/ 7 w 178"/>
                  <a:gd name="T16" fmla="+- 0 414 286"/>
                  <a:gd name="T17" fmla="*/ 414 h 142"/>
                  <a:gd name="T18" fmla="*/ 24 w 178"/>
                  <a:gd name="T19" fmla="+- 0 426 286"/>
                  <a:gd name="T20" fmla="*/ 426 h 142"/>
                  <a:gd name="T21" fmla="*/ 143 w 178"/>
                  <a:gd name="T22" fmla="+- 0 428 286"/>
                  <a:gd name="T23" fmla="*/ 428 h 142"/>
                  <a:gd name="T24" fmla="*/ 164 w 178"/>
                  <a:gd name="T25" fmla="+- 0 422 286"/>
                  <a:gd name="T26" fmla="*/ 422 h 142"/>
                  <a:gd name="T27" fmla="*/ 178 w 178"/>
                  <a:gd name="T28" fmla="+- 0 405 286"/>
                  <a:gd name="T29" fmla="*/ 405 h 142"/>
                  <a:gd name="T30" fmla="*/ 174 w 178"/>
                  <a:gd name="T31" fmla="+- 0 379 286"/>
                  <a:gd name="T32" fmla="*/ 379 h 142"/>
                  <a:gd name="T33" fmla="*/ 162 w 178"/>
                  <a:gd name="T34" fmla="+- 0 363 286"/>
                  <a:gd name="T35" fmla="*/ 363 h 142"/>
                  <a:gd name="T36" fmla="*/ 145 w 178"/>
                  <a:gd name="T37" fmla="+- 0 357 286"/>
                  <a:gd name="T38" fmla="*/ 357 h 142"/>
                  <a:gd name="T39" fmla="*/ 72 w 178"/>
                  <a:gd name="T40" fmla="+- 0 357 286"/>
                  <a:gd name="T41" fmla="*/ 357 h 142"/>
                  <a:gd name="T42" fmla="*/ 72 w 178"/>
                  <a:gd name="T43" fmla="+- 0 322 286"/>
                  <a:gd name="T44" fmla="*/ 322 h 142"/>
                  <a:gd name="T45" fmla="*/ 65 w 178"/>
                  <a:gd name="T46" fmla="+- 0 301 286"/>
                  <a:gd name="T47" fmla="*/ 301 h 142"/>
                  <a:gd name="T48" fmla="*/ 48 w 178"/>
                  <a:gd name="T49" fmla="+- 0 288 286"/>
                  <a:gd name="T50" fmla="*/ 288 h 142"/>
                  <a:gd name="T51" fmla="*/ 35 w 178"/>
                  <a:gd name="T52" fmla="+- 0 286 286"/>
                  <a:gd name="T53" fmla="*/ 286 h 14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178" h="142">
                    <a:moveTo>
                      <a:pt x="35" y="0"/>
                    </a:moveTo>
                    <a:lnTo>
                      <a:pt x="15" y="7"/>
                    </a:lnTo>
                    <a:lnTo>
                      <a:pt x="2" y="24"/>
                    </a:lnTo>
                    <a:lnTo>
                      <a:pt x="0" y="71"/>
                    </a:lnTo>
                    <a:lnTo>
                      <a:pt x="0" y="107"/>
                    </a:lnTo>
                    <a:lnTo>
                      <a:pt x="7" y="128"/>
                    </a:lnTo>
                    <a:lnTo>
                      <a:pt x="24" y="140"/>
                    </a:lnTo>
                    <a:lnTo>
                      <a:pt x="143" y="142"/>
                    </a:lnTo>
                    <a:lnTo>
                      <a:pt x="164" y="136"/>
                    </a:lnTo>
                    <a:lnTo>
                      <a:pt x="178" y="119"/>
                    </a:lnTo>
                    <a:lnTo>
                      <a:pt x="174" y="93"/>
                    </a:lnTo>
                    <a:lnTo>
                      <a:pt x="162" y="77"/>
                    </a:lnTo>
                    <a:lnTo>
                      <a:pt x="145" y="71"/>
                    </a:lnTo>
                    <a:lnTo>
                      <a:pt x="72" y="71"/>
                    </a:lnTo>
                    <a:lnTo>
                      <a:pt x="72" y="36"/>
                    </a:lnTo>
                    <a:lnTo>
                      <a:pt x="65" y="15"/>
                    </a:lnTo>
                    <a:lnTo>
                      <a:pt x="48" y="2"/>
                    </a:lnTo>
                    <a:lnTo>
                      <a:pt x="35"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0" name="Group 59"/>
            <p:cNvGrpSpPr>
              <a:grpSpLocks/>
            </p:cNvGrpSpPr>
            <p:nvPr/>
          </p:nvGrpSpPr>
          <p:grpSpPr bwMode="auto">
            <a:xfrm>
              <a:off x="36" y="73"/>
              <a:ext cx="145" cy="142"/>
              <a:chOff x="36" y="73"/>
              <a:chExt cx="145" cy="142"/>
            </a:xfrm>
          </p:grpSpPr>
          <p:sp>
            <p:nvSpPr>
              <p:cNvPr id="87" name="Freeform 86"/>
              <p:cNvSpPr>
                <a:spLocks/>
              </p:cNvSpPr>
              <p:nvPr/>
            </p:nvSpPr>
            <p:spPr bwMode="auto">
              <a:xfrm>
                <a:off x="36" y="73"/>
                <a:ext cx="145" cy="142"/>
              </a:xfrm>
              <a:custGeom>
                <a:avLst/>
                <a:gdLst>
                  <a:gd name="T0" fmla="+- 0 104 36"/>
                  <a:gd name="T1" fmla="*/ T0 w 145"/>
                  <a:gd name="T2" fmla="+- 0 73 73"/>
                  <a:gd name="T3" fmla="*/ 73 h 142"/>
                  <a:gd name="T4" fmla="+- 0 49 36"/>
                  <a:gd name="T5" fmla="*/ T4 w 145"/>
                  <a:gd name="T6" fmla="+- 0 104 73"/>
                  <a:gd name="T7" fmla="*/ 104 h 142"/>
                  <a:gd name="T8" fmla="+- 0 36 36"/>
                  <a:gd name="T9" fmla="*/ T8 w 145"/>
                  <a:gd name="T10" fmla="+- 0 147 73"/>
                  <a:gd name="T11" fmla="*/ 147 h 142"/>
                  <a:gd name="T12" fmla="+- 0 40 36"/>
                  <a:gd name="T13" fmla="*/ T12 w 145"/>
                  <a:gd name="T14" fmla="+- 0 169 73"/>
                  <a:gd name="T15" fmla="*/ 169 h 142"/>
                  <a:gd name="T16" fmla="+- 0 51 36"/>
                  <a:gd name="T17" fmla="*/ T16 w 145"/>
                  <a:gd name="T18" fmla="+- 0 187 73"/>
                  <a:gd name="T19" fmla="*/ 187 h 142"/>
                  <a:gd name="T20" fmla="+- 0 66 36"/>
                  <a:gd name="T21" fmla="*/ T20 w 145"/>
                  <a:gd name="T22" fmla="+- 0 202 73"/>
                  <a:gd name="T23" fmla="*/ 202 h 142"/>
                  <a:gd name="T24" fmla="+- 0 86 36"/>
                  <a:gd name="T25" fmla="*/ T24 w 145"/>
                  <a:gd name="T26" fmla="+- 0 212 73"/>
                  <a:gd name="T27" fmla="*/ 212 h 142"/>
                  <a:gd name="T28" fmla="+- 0 109 36"/>
                  <a:gd name="T29" fmla="*/ T28 w 145"/>
                  <a:gd name="T30" fmla="+- 0 215 73"/>
                  <a:gd name="T31" fmla="*/ 215 h 142"/>
                  <a:gd name="T32" fmla="+- 0 131 36"/>
                  <a:gd name="T33" fmla="*/ T32 w 145"/>
                  <a:gd name="T34" fmla="+- 0 211 73"/>
                  <a:gd name="T35" fmla="*/ 211 h 142"/>
                  <a:gd name="T36" fmla="+- 0 151 36"/>
                  <a:gd name="T37" fmla="*/ T36 w 145"/>
                  <a:gd name="T38" fmla="+- 0 201 73"/>
                  <a:gd name="T39" fmla="*/ 201 h 142"/>
                  <a:gd name="T40" fmla="+- 0 166 36"/>
                  <a:gd name="T41" fmla="*/ T40 w 145"/>
                  <a:gd name="T42" fmla="+- 0 186 73"/>
                  <a:gd name="T43" fmla="*/ 186 h 142"/>
                  <a:gd name="T44" fmla="+- 0 176 36"/>
                  <a:gd name="T45" fmla="*/ T44 w 145"/>
                  <a:gd name="T46" fmla="+- 0 166 73"/>
                  <a:gd name="T47" fmla="*/ 166 h 142"/>
                  <a:gd name="T48" fmla="+- 0 180 36"/>
                  <a:gd name="T49" fmla="*/ T48 w 145"/>
                  <a:gd name="T50" fmla="+- 0 144 73"/>
                  <a:gd name="T51" fmla="*/ 144 h 142"/>
                  <a:gd name="T52" fmla="+- 0 180 36"/>
                  <a:gd name="T53" fmla="*/ T52 w 145"/>
                  <a:gd name="T54" fmla="+- 0 140 73"/>
                  <a:gd name="T55" fmla="*/ 140 h 142"/>
                  <a:gd name="T56" fmla="+- 0 148 36"/>
                  <a:gd name="T57" fmla="*/ T56 w 145"/>
                  <a:gd name="T58" fmla="+- 0 86 73"/>
                  <a:gd name="T59" fmla="*/ 86 h 142"/>
                  <a:gd name="T60" fmla="+- 0 104 36"/>
                  <a:gd name="T61" fmla="*/ T60 w 145"/>
                  <a:gd name="T62" fmla="+- 0 73 73"/>
                  <a:gd name="T63"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5" h="142">
                    <a:moveTo>
                      <a:pt x="68" y="0"/>
                    </a:moveTo>
                    <a:lnTo>
                      <a:pt x="13" y="31"/>
                    </a:lnTo>
                    <a:lnTo>
                      <a:pt x="0" y="74"/>
                    </a:lnTo>
                    <a:lnTo>
                      <a:pt x="4" y="96"/>
                    </a:lnTo>
                    <a:lnTo>
                      <a:pt x="15" y="114"/>
                    </a:lnTo>
                    <a:lnTo>
                      <a:pt x="30" y="129"/>
                    </a:lnTo>
                    <a:lnTo>
                      <a:pt x="50" y="139"/>
                    </a:lnTo>
                    <a:lnTo>
                      <a:pt x="73" y="142"/>
                    </a:lnTo>
                    <a:lnTo>
                      <a:pt x="95" y="138"/>
                    </a:lnTo>
                    <a:lnTo>
                      <a:pt x="115" y="128"/>
                    </a:lnTo>
                    <a:lnTo>
                      <a:pt x="130" y="113"/>
                    </a:lnTo>
                    <a:lnTo>
                      <a:pt x="140" y="93"/>
                    </a:lnTo>
                    <a:lnTo>
                      <a:pt x="144" y="71"/>
                    </a:lnTo>
                    <a:lnTo>
                      <a:pt x="144" y="67"/>
                    </a:lnTo>
                    <a:lnTo>
                      <a:pt x="112" y="13"/>
                    </a:lnTo>
                    <a:lnTo>
                      <a:pt x="68"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1" name="Group 60"/>
            <p:cNvGrpSpPr>
              <a:grpSpLocks/>
            </p:cNvGrpSpPr>
            <p:nvPr/>
          </p:nvGrpSpPr>
          <p:grpSpPr bwMode="auto">
            <a:xfrm>
              <a:off x="108" y="73"/>
              <a:ext cx="73" cy="142"/>
              <a:chOff x="108" y="73"/>
              <a:chExt cx="73" cy="142"/>
            </a:xfrm>
          </p:grpSpPr>
          <p:sp>
            <p:nvSpPr>
              <p:cNvPr id="86" name="Freeform 85"/>
              <p:cNvSpPr>
                <a:spLocks/>
              </p:cNvSpPr>
              <p:nvPr/>
            </p:nvSpPr>
            <p:spPr bwMode="auto">
              <a:xfrm>
                <a:off x="108" y="73"/>
                <a:ext cx="73" cy="142"/>
              </a:xfrm>
              <a:custGeom>
                <a:avLst/>
                <a:gdLst>
                  <a:gd name="T0" fmla="+- 0 109 108"/>
                  <a:gd name="T1" fmla="*/ T0 w 73"/>
                  <a:gd name="T2" fmla="+- 0 73 73"/>
                  <a:gd name="T3" fmla="*/ 73 h 142"/>
                  <a:gd name="T4" fmla="+- 0 108 108"/>
                  <a:gd name="T5" fmla="*/ T4 w 73"/>
                  <a:gd name="T6" fmla="+- 0 215 73"/>
                  <a:gd name="T7" fmla="*/ 215 h 142"/>
                  <a:gd name="T8" fmla="+- 0 130 108"/>
                  <a:gd name="T9" fmla="*/ T8 w 73"/>
                  <a:gd name="T10" fmla="+- 0 212 73"/>
                  <a:gd name="T11" fmla="*/ 212 h 142"/>
                  <a:gd name="T12" fmla="+- 0 150 108"/>
                  <a:gd name="T13" fmla="*/ T12 w 73"/>
                  <a:gd name="T14" fmla="+- 0 202 73"/>
                  <a:gd name="T15" fmla="*/ 202 h 142"/>
                  <a:gd name="T16" fmla="+- 0 165 108"/>
                  <a:gd name="T17" fmla="*/ T16 w 73"/>
                  <a:gd name="T18" fmla="+- 0 187 73"/>
                  <a:gd name="T19" fmla="*/ 187 h 142"/>
                  <a:gd name="T20" fmla="+- 0 176 108"/>
                  <a:gd name="T21" fmla="*/ T20 w 73"/>
                  <a:gd name="T22" fmla="+- 0 168 73"/>
                  <a:gd name="T23" fmla="*/ 168 h 142"/>
                  <a:gd name="T24" fmla="+- 0 180 108"/>
                  <a:gd name="T25" fmla="*/ T24 w 73"/>
                  <a:gd name="T26" fmla="+- 0 146 73"/>
                  <a:gd name="T27" fmla="*/ 146 h 142"/>
                  <a:gd name="T28" fmla="+- 0 180 108"/>
                  <a:gd name="T29" fmla="*/ T28 w 73"/>
                  <a:gd name="T30" fmla="+- 0 144 73"/>
                  <a:gd name="T31" fmla="*/ 144 h 142"/>
                  <a:gd name="T32" fmla="+- 0 176 108"/>
                  <a:gd name="T33" fmla="*/ T32 w 73"/>
                  <a:gd name="T34" fmla="+- 0 122 73"/>
                  <a:gd name="T35" fmla="*/ 122 h 142"/>
                  <a:gd name="T36" fmla="+- 0 166 108"/>
                  <a:gd name="T37" fmla="*/ T36 w 73"/>
                  <a:gd name="T38" fmla="+- 0 103 73"/>
                  <a:gd name="T39" fmla="*/ 103 h 142"/>
                  <a:gd name="T40" fmla="+- 0 151 108"/>
                  <a:gd name="T41" fmla="*/ T40 w 73"/>
                  <a:gd name="T42" fmla="+- 0 87 73"/>
                  <a:gd name="T43" fmla="*/ 87 h 142"/>
                  <a:gd name="T44" fmla="+- 0 131 108"/>
                  <a:gd name="T45" fmla="*/ T44 w 73"/>
                  <a:gd name="T46" fmla="+- 0 77 73"/>
                  <a:gd name="T47" fmla="*/ 77 h 142"/>
                  <a:gd name="T48" fmla="+- 0 109 108"/>
                  <a:gd name="T49" fmla="*/ T48 w 73"/>
                  <a:gd name="T50" fmla="+- 0 73 73"/>
                  <a:gd name="T51"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3" h="142">
                    <a:moveTo>
                      <a:pt x="1" y="0"/>
                    </a:moveTo>
                    <a:lnTo>
                      <a:pt x="0" y="142"/>
                    </a:lnTo>
                    <a:lnTo>
                      <a:pt x="22" y="139"/>
                    </a:lnTo>
                    <a:lnTo>
                      <a:pt x="42" y="129"/>
                    </a:lnTo>
                    <a:lnTo>
                      <a:pt x="57" y="114"/>
                    </a:lnTo>
                    <a:lnTo>
                      <a:pt x="68" y="95"/>
                    </a:lnTo>
                    <a:lnTo>
                      <a:pt x="72" y="73"/>
                    </a:lnTo>
                    <a:lnTo>
                      <a:pt x="72" y="71"/>
                    </a:lnTo>
                    <a:lnTo>
                      <a:pt x="68" y="49"/>
                    </a:lnTo>
                    <a:lnTo>
                      <a:pt x="58" y="30"/>
                    </a:lnTo>
                    <a:lnTo>
                      <a:pt x="43" y="14"/>
                    </a:lnTo>
                    <a:lnTo>
                      <a:pt x="23" y="4"/>
                    </a:lnTo>
                    <a:lnTo>
                      <a:pt x="1"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2" name="Group 61"/>
            <p:cNvGrpSpPr>
              <a:grpSpLocks/>
            </p:cNvGrpSpPr>
            <p:nvPr/>
          </p:nvGrpSpPr>
          <p:grpSpPr bwMode="auto">
            <a:xfrm>
              <a:off x="0" y="428"/>
              <a:ext cx="322" cy="71"/>
              <a:chOff x="0" y="428"/>
              <a:chExt cx="322" cy="71"/>
            </a:xfrm>
          </p:grpSpPr>
          <p:sp>
            <p:nvSpPr>
              <p:cNvPr id="85" name="Freeform 84"/>
              <p:cNvSpPr>
                <a:spLocks/>
              </p:cNvSpPr>
              <p:nvPr/>
            </p:nvSpPr>
            <p:spPr bwMode="auto">
              <a:xfrm>
                <a:off x="0" y="428"/>
                <a:ext cx="322" cy="71"/>
              </a:xfrm>
              <a:custGeom>
                <a:avLst/>
                <a:gdLst>
                  <a:gd name="T0" fmla="*/ 322 w 322"/>
                  <a:gd name="T1" fmla="+- 0 428 428"/>
                  <a:gd name="T2" fmla="*/ 428 h 71"/>
                  <a:gd name="T3" fmla="*/ 8 w 322"/>
                  <a:gd name="T4" fmla="+- 0 428 428"/>
                  <a:gd name="T5" fmla="*/ 428 h 71"/>
                  <a:gd name="T6" fmla="*/ 0 w 322"/>
                  <a:gd name="T7" fmla="+- 0 436 428"/>
                  <a:gd name="T8" fmla="*/ 436 h 71"/>
                  <a:gd name="T9" fmla="*/ 0 w 322"/>
                  <a:gd name="T10" fmla="+- 0 491 428"/>
                  <a:gd name="T11" fmla="*/ 491 h 71"/>
                  <a:gd name="T12" fmla="*/ 8 w 322"/>
                  <a:gd name="T13" fmla="+- 0 499 428"/>
                  <a:gd name="T14" fmla="*/ 499 h 71"/>
                  <a:gd name="T15" fmla="*/ 322 w 322"/>
                  <a:gd name="T16" fmla="+- 0 499 428"/>
                  <a:gd name="T17" fmla="*/ 499 h 71"/>
                  <a:gd name="T18" fmla="*/ 322 w 322"/>
                  <a:gd name="T19" fmla="+- 0 428 428"/>
                  <a:gd name="T20" fmla="*/ 428 h 71"/>
                </a:gdLst>
                <a:ahLst/>
                <a:cxnLst>
                  <a:cxn ang="0">
                    <a:pos x="T0" y="T2"/>
                  </a:cxn>
                  <a:cxn ang="0">
                    <a:pos x="T3" y="T5"/>
                  </a:cxn>
                  <a:cxn ang="0">
                    <a:pos x="T6" y="T8"/>
                  </a:cxn>
                  <a:cxn ang="0">
                    <a:pos x="T9" y="T11"/>
                  </a:cxn>
                  <a:cxn ang="0">
                    <a:pos x="T12" y="T14"/>
                  </a:cxn>
                  <a:cxn ang="0">
                    <a:pos x="T15" y="T17"/>
                  </a:cxn>
                  <a:cxn ang="0">
                    <a:pos x="T18" y="T20"/>
                  </a:cxn>
                </a:cxnLst>
                <a:rect l="0" t="0" r="r" b="b"/>
                <a:pathLst>
                  <a:path w="322" h="71">
                    <a:moveTo>
                      <a:pt x="322" y="0"/>
                    </a:moveTo>
                    <a:lnTo>
                      <a:pt x="8" y="0"/>
                    </a:lnTo>
                    <a:lnTo>
                      <a:pt x="0" y="8"/>
                    </a:lnTo>
                    <a:lnTo>
                      <a:pt x="0" y="63"/>
                    </a:lnTo>
                    <a:lnTo>
                      <a:pt x="8" y="71"/>
                    </a:lnTo>
                    <a:lnTo>
                      <a:pt x="322" y="71"/>
                    </a:lnTo>
                    <a:lnTo>
                      <a:pt x="322"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3" name="Group 62"/>
            <p:cNvGrpSpPr>
              <a:grpSpLocks/>
            </p:cNvGrpSpPr>
            <p:nvPr/>
          </p:nvGrpSpPr>
          <p:grpSpPr bwMode="auto">
            <a:xfrm>
              <a:off x="125" y="464"/>
              <a:ext cx="197" cy="2"/>
              <a:chOff x="125" y="464"/>
              <a:chExt cx="197" cy="2"/>
            </a:xfrm>
          </p:grpSpPr>
          <p:sp>
            <p:nvSpPr>
              <p:cNvPr id="84" name="Freeform 83"/>
              <p:cNvSpPr>
                <a:spLocks/>
              </p:cNvSpPr>
              <p:nvPr/>
            </p:nvSpPr>
            <p:spPr bwMode="auto">
              <a:xfrm>
                <a:off x="125" y="464"/>
                <a:ext cx="197" cy="2"/>
              </a:xfrm>
              <a:custGeom>
                <a:avLst/>
                <a:gdLst>
                  <a:gd name="T0" fmla="+- 0 125 125"/>
                  <a:gd name="T1" fmla="*/ T0 w 197"/>
                  <a:gd name="T2" fmla="+- 0 322 125"/>
                  <a:gd name="T3" fmla="*/ T2 w 197"/>
                </a:gdLst>
                <a:ahLst/>
                <a:cxnLst>
                  <a:cxn ang="0">
                    <a:pos x="T1" y="0"/>
                  </a:cxn>
                  <a:cxn ang="0">
                    <a:pos x="T3" y="0"/>
                  </a:cxn>
                </a:cxnLst>
                <a:rect l="0" t="0" r="r" b="b"/>
                <a:pathLst>
                  <a:path w="197">
                    <a:moveTo>
                      <a:pt x="0" y="0"/>
                    </a:moveTo>
                    <a:lnTo>
                      <a:pt x="197" y="0"/>
                    </a:lnTo>
                  </a:path>
                </a:pathLst>
              </a:custGeom>
              <a:noFill/>
              <a:ln w="46330">
                <a:solidFill>
                  <a:srgbClr val="3C3744"/>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grpSp>
        <p:grpSp>
          <p:nvGrpSpPr>
            <p:cNvPr id="64" name="Group 63"/>
            <p:cNvGrpSpPr>
              <a:grpSpLocks/>
            </p:cNvGrpSpPr>
            <p:nvPr/>
          </p:nvGrpSpPr>
          <p:grpSpPr bwMode="auto">
            <a:xfrm>
              <a:off x="393" y="464"/>
              <a:ext cx="213" cy="142"/>
              <a:chOff x="393" y="464"/>
              <a:chExt cx="213" cy="142"/>
            </a:xfrm>
          </p:grpSpPr>
          <p:sp>
            <p:nvSpPr>
              <p:cNvPr id="83" name="Freeform 82"/>
              <p:cNvSpPr>
                <a:spLocks/>
              </p:cNvSpPr>
              <p:nvPr/>
            </p:nvSpPr>
            <p:spPr bwMode="auto">
              <a:xfrm>
                <a:off x="393" y="464"/>
                <a:ext cx="213" cy="142"/>
              </a:xfrm>
              <a:custGeom>
                <a:avLst/>
                <a:gdLst>
                  <a:gd name="T0" fmla="+- 0 499 393"/>
                  <a:gd name="T1" fmla="*/ T0 w 213"/>
                  <a:gd name="T2" fmla="+- 0 464 464"/>
                  <a:gd name="T3" fmla="*/ 464 h 142"/>
                  <a:gd name="T4" fmla="+- 0 437 393"/>
                  <a:gd name="T5" fmla="*/ T4 w 213"/>
                  <a:gd name="T6" fmla="+- 0 484 464"/>
                  <a:gd name="T7" fmla="*/ 484 h 142"/>
                  <a:gd name="T8" fmla="+- 0 398 393"/>
                  <a:gd name="T9" fmla="*/ T8 w 213"/>
                  <a:gd name="T10" fmla="+- 0 536 464"/>
                  <a:gd name="T11" fmla="*/ 536 h 142"/>
                  <a:gd name="T12" fmla="+- 0 393 393"/>
                  <a:gd name="T13" fmla="*/ T12 w 213"/>
                  <a:gd name="T14" fmla="+- 0 588 464"/>
                  <a:gd name="T15" fmla="*/ 588 h 142"/>
                  <a:gd name="T16" fmla="+- 0 393 393"/>
                  <a:gd name="T17" fmla="*/ T16 w 213"/>
                  <a:gd name="T18" fmla="+- 0 598 464"/>
                  <a:gd name="T19" fmla="*/ 598 h 142"/>
                  <a:gd name="T20" fmla="+- 0 400 393"/>
                  <a:gd name="T21" fmla="*/ T20 w 213"/>
                  <a:gd name="T22" fmla="+- 0 606 464"/>
                  <a:gd name="T23" fmla="*/ 606 h 142"/>
                  <a:gd name="T24" fmla="+- 0 598 393"/>
                  <a:gd name="T25" fmla="*/ T24 w 213"/>
                  <a:gd name="T26" fmla="+- 0 606 464"/>
                  <a:gd name="T27" fmla="*/ 606 h 142"/>
                  <a:gd name="T28" fmla="+- 0 606 393"/>
                  <a:gd name="T29" fmla="*/ T28 w 213"/>
                  <a:gd name="T30" fmla="+- 0 598 464"/>
                  <a:gd name="T31" fmla="*/ 598 h 142"/>
                  <a:gd name="T32" fmla="+- 0 606 393"/>
                  <a:gd name="T33" fmla="*/ T32 w 213"/>
                  <a:gd name="T34" fmla="+- 0 570 464"/>
                  <a:gd name="T35" fmla="*/ 570 h 142"/>
                  <a:gd name="T36" fmla="+- 0 585 393"/>
                  <a:gd name="T37" fmla="*/ T36 w 213"/>
                  <a:gd name="T38" fmla="+- 0 508 464"/>
                  <a:gd name="T39" fmla="*/ 508 h 142"/>
                  <a:gd name="T40" fmla="+- 0 533 393"/>
                  <a:gd name="T41" fmla="*/ T40 w 213"/>
                  <a:gd name="T42" fmla="+- 0 469 464"/>
                  <a:gd name="T43" fmla="*/ 469 h 142"/>
                  <a:gd name="T44" fmla="+- 0 499 393"/>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7"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5" name="Group 64"/>
            <p:cNvGrpSpPr>
              <a:grpSpLocks/>
            </p:cNvGrpSpPr>
            <p:nvPr/>
          </p:nvGrpSpPr>
          <p:grpSpPr bwMode="auto">
            <a:xfrm>
              <a:off x="499" y="464"/>
              <a:ext cx="107" cy="142"/>
              <a:chOff x="499" y="464"/>
              <a:chExt cx="107" cy="142"/>
            </a:xfrm>
          </p:grpSpPr>
          <p:sp>
            <p:nvSpPr>
              <p:cNvPr id="82" name="Freeform 81"/>
              <p:cNvSpPr>
                <a:spLocks/>
              </p:cNvSpPr>
              <p:nvPr/>
            </p:nvSpPr>
            <p:spPr bwMode="auto">
              <a:xfrm>
                <a:off x="499" y="464"/>
                <a:ext cx="107" cy="142"/>
              </a:xfrm>
              <a:custGeom>
                <a:avLst/>
                <a:gdLst>
                  <a:gd name="T0" fmla="+- 0 499 499"/>
                  <a:gd name="T1" fmla="*/ T0 w 107"/>
                  <a:gd name="T2" fmla="+- 0 464 464"/>
                  <a:gd name="T3" fmla="*/ 464 h 142"/>
                  <a:gd name="T4" fmla="+- 0 499 499"/>
                  <a:gd name="T5" fmla="*/ T4 w 107"/>
                  <a:gd name="T6" fmla="+- 0 606 464"/>
                  <a:gd name="T7" fmla="*/ 606 h 142"/>
                  <a:gd name="T8" fmla="+- 0 598 499"/>
                  <a:gd name="T9" fmla="*/ T8 w 107"/>
                  <a:gd name="T10" fmla="+- 0 606 464"/>
                  <a:gd name="T11" fmla="*/ 606 h 142"/>
                  <a:gd name="T12" fmla="+- 0 606 499"/>
                  <a:gd name="T13" fmla="*/ T12 w 107"/>
                  <a:gd name="T14" fmla="+- 0 598 464"/>
                  <a:gd name="T15" fmla="*/ 598 h 142"/>
                  <a:gd name="T16" fmla="+- 0 606 499"/>
                  <a:gd name="T17" fmla="*/ T16 w 107"/>
                  <a:gd name="T18" fmla="+- 0 570 464"/>
                  <a:gd name="T19" fmla="*/ 570 h 142"/>
                  <a:gd name="T20" fmla="+- 0 578 499"/>
                  <a:gd name="T21" fmla="*/ T20 w 107"/>
                  <a:gd name="T22" fmla="+- 0 499 464"/>
                  <a:gd name="T23" fmla="*/ 499 h 142"/>
                  <a:gd name="T24" fmla="+- 0 522 499"/>
                  <a:gd name="T25" fmla="*/ T24 w 107"/>
                  <a:gd name="T26" fmla="+- 0 466 464"/>
                  <a:gd name="T27" fmla="*/ 466 h 142"/>
                  <a:gd name="T28" fmla="+- 0 499 499"/>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6" name="Group 65"/>
            <p:cNvGrpSpPr>
              <a:grpSpLocks/>
            </p:cNvGrpSpPr>
            <p:nvPr/>
          </p:nvGrpSpPr>
          <p:grpSpPr bwMode="auto">
            <a:xfrm>
              <a:off x="428" y="357"/>
              <a:ext cx="142" cy="142"/>
              <a:chOff x="428" y="357"/>
              <a:chExt cx="142" cy="142"/>
            </a:xfrm>
          </p:grpSpPr>
          <p:sp>
            <p:nvSpPr>
              <p:cNvPr id="81" name="Freeform 80"/>
              <p:cNvSpPr>
                <a:spLocks/>
              </p:cNvSpPr>
              <p:nvPr/>
            </p:nvSpPr>
            <p:spPr bwMode="auto">
              <a:xfrm>
                <a:off x="428" y="357"/>
                <a:ext cx="142" cy="142"/>
              </a:xfrm>
              <a:custGeom>
                <a:avLst/>
                <a:gdLst>
                  <a:gd name="T0" fmla="+- 0 499 428"/>
                  <a:gd name="T1" fmla="*/ T0 w 142"/>
                  <a:gd name="T2" fmla="+- 0 357 357"/>
                  <a:gd name="T3" fmla="*/ 357 h 142"/>
                  <a:gd name="T4" fmla="+- 0 442 428"/>
                  <a:gd name="T5" fmla="*/ T4 w 142"/>
                  <a:gd name="T6" fmla="+- 0 386 357"/>
                  <a:gd name="T7" fmla="*/ 386 h 142"/>
                  <a:gd name="T8" fmla="+- 0 428 428"/>
                  <a:gd name="T9" fmla="*/ T8 w 142"/>
                  <a:gd name="T10" fmla="+- 0 428 357"/>
                  <a:gd name="T11" fmla="*/ 428 h 142"/>
                  <a:gd name="T12" fmla="+- 0 432 428"/>
                  <a:gd name="T13" fmla="*/ T12 w 142"/>
                  <a:gd name="T14" fmla="+- 0 450 357"/>
                  <a:gd name="T15" fmla="*/ 450 h 142"/>
                  <a:gd name="T16" fmla="+- 0 442 428"/>
                  <a:gd name="T17" fmla="*/ T16 w 142"/>
                  <a:gd name="T18" fmla="+- 0 470 357"/>
                  <a:gd name="T19" fmla="*/ 470 h 142"/>
                  <a:gd name="T20" fmla="+- 0 457 428"/>
                  <a:gd name="T21" fmla="*/ T20 w 142"/>
                  <a:gd name="T22" fmla="+- 0 485 357"/>
                  <a:gd name="T23" fmla="*/ 485 h 142"/>
                  <a:gd name="T24" fmla="+- 0 476 428"/>
                  <a:gd name="T25" fmla="*/ T24 w 142"/>
                  <a:gd name="T26" fmla="+- 0 495 357"/>
                  <a:gd name="T27" fmla="*/ 495 h 142"/>
                  <a:gd name="T28" fmla="+- 0 498 428"/>
                  <a:gd name="T29" fmla="*/ T28 w 142"/>
                  <a:gd name="T30" fmla="+- 0 499 357"/>
                  <a:gd name="T31" fmla="*/ 499 h 142"/>
                  <a:gd name="T32" fmla="+- 0 521 428"/>
                  <a:gd name="T33" fmla="*/ T32 w 142"/>
                  <a:gd name="T34" fmla="+- 0 496 357"/>
                  <a:gd name="T35" fmla="*/ 496 h 142"/>
                  <a:gd name="T36" fmla="+- 0 540 428"/>
                  <a:gd name="T37" fmla="*/ T36 w 142"/>
                  <a:gd name="T38" fmla="+- 0 486 357"/>
                  <a:gd name="T39" fmla="*/ 486 h 142"/>
                  <a:gd name="T40" fmla="+- 0 556 428"/>
                  <a:gd name="T41" fmla="*/ T40 w 142"/>
                  <a:gd name="T42" fmla="+- 0 470 357"/>
                  <a:gd name="T43" fmla="*/ 470 h 142"/>
                  <a:gd name="T44" fmla="+- 0 566 428"/>
                  <a:gd name="T45" fmla="*/ T44 w 142"/>
                  <a:gd name="T46" fmla="+- 0 451 357"/>
                  <a:gd name="T47" fmla="*/ 451 h 142"/>
                  <a:gd name="T48" fmla="+- 0 570 428"/>
                  <a:gd name="T49" fmla="*/ T48 w 142"/>
                  <a:gd name="T50" fmla="+- 0 429 357"/>
                  <a:gd name="T51" fmla="*/ 429 h 142"/>
                  <a:gd name="T52" fmla="+- 0 567 428"/>
                  <a:gd name="T53" fmla="*/ T52 w 142"/>
                  <a:gd name="T54" fmla="+- 0 407 357"/>
                  <a:gd name="T55" fmla="*/ 407 h 142"/>
                  <a:gd name="T56" fmla="+- 0 522 428"/>
                  <a:gd name="T57" fmla="*/ T56 w 142"/>
                  <a:gd name="T58" fmla="+- 0 361 357"/>
                  <a:gd name="T59" fmla="*/ 361 h 142"/>
                  <a:gd name="T60" fmla="+- 0 499 428"/>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2" y="129"/>
                    </a:lnTo>
                    <a:lnTo>
                      <a:pt x="128" y="113"/>
                    </a:lnTo>
                    <a:lnTo>
                      <a:pt x="138" y="94"/>
                    </a:lnTo>
                    <a:lnTo>
                      <a:pt x="142" y="72"/>
                    </a:lnTo>
                    <a:lnTo>
                      <a:pt x="139" y="50"/>
                    </a:lnTo>
                    <a:lnTo>
                      <a:pt x="94"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7" name="Group 66"/>
            <p:cNvGrpSpPr>
              <a:grpSpLocks/>
            </p:cNvGrpSpPr>
            <p:nvPr/>
          </p:nvGrpSpPr>
          <p:grpSpPr bwMode="auto">
            <a:xfrm>
              <a:off x="499" y="357"/>
              <a:ext cx="71" cy="142"/>
              <a:chOff x="499" y="357"/>
              <a:chExt cx="71" cy="142"/>
            </a:xfrm>
          </p:grpSpPr>
          <p:sp>
            <p:nvSpPr>
              <p:cNvPr id="80" name="Freeform 79"/>
              <p:cNvSpPr>
                <a:spLocks/>
              </p:cNvSpPr>
              <p:nvPr/>
            </p:nvSpPr>
            <p:spPr bwMode="auto">
              <a:xfrm>
                <a:off x="499" y="357"/>
                <a:ext cx="71" cy="142"/>
              </a:xfrm>
              <a:custGeom>
                <a:avLst/>
                <a:gdLst>
                  <a:gd name="T0" fmla="+- 0 499 499"/>
                  <a:gd name="T1" fmla="*/ T0 w 71"/>
                  <a:gd name="T2" fmla="+- 0 357 357"/>
                  <a:gd name="T3" fmla="*/ 357 h 142"/>
                  <a:gd name="T4" fmla="+- 0 500 499"/>
                  <a:gd name="T5" fmla="*/ T4 w 71"/>
                  <a:gd name="T6" fmla="+- 0 499 357"/>
                  <a:gd name="T7" fmla="*/ 499 h 142"/>
                  <a:gd name="T8" fmla="+- 0 522 499"/>
                  <a:gd name="T9" fmla="*/ T8 w 71"/>
                  <a:gd name="T10" fmla="+- 0 495 357"/>
                  <a:gd name="T11" fmla="*/ 495 h 142"/>
                  <a:gd name="T12" fmla="+- 0 541 499"/>
                  <a:gd name="T13" fmla="*/ T12 w 71"/>
                  <a:gd name="T14" fmla="+- 0 485 357"/>
                  <a:gd name="T15" fmla="*/ 485 h 142"/>
                  <a:gd name="T16" fmla="+- 0 556 499"/>
                  <a:gd name="T17" fmla="*/ T16 w 71"/>
                  <a:gd name="T18" fmla="+- 0 470 357"/>
                  <a:gd name="T19" fmla="*/ 470 h 142"/>
                  <a:gd name="T20" fmla="+- 0 566 499"/>
                  <a:gd name="T21" fmla="*/ T20 w 71"/>
                  <a:gd name="T22" fmla="+- 0 450 357"/>
                  <a:gd name="T23" fmla="*/ 450 h 142"/>
                  <a:gd name="T24" fmla="+- 0 570 499"/>
                  <a:gd name="T25" fmla="*/ T24 w 71"/>
                  <a:gd name="T26" fmla="+- 0 428 357"/>
                  <a:gd name="T27" fmla="*/ 428 h 142"/>
                  <a:gd name="T28" fmla="+- 0 570 499"/>
                  <a:gd name="T29" fmla="*/ T28 w 71"/>
                  <a:gd name="T30" fmla="+- 0 428 357"/>
                  <a:gd name="T31" fmla="*/ 428 h 142"/>
                  <a:gd name="T32" fmla="+- 0 541 499"/>
                  <a:gd name="T33" fmla="*/ T32 w 71"/>
                  <a:gd name="T34" fmla="+- 0 371 357"/>
                  <a:gd name="T35" fmla="*/ 371 h 142"/>
                  <a:gd name="T36" fmla="+- 0 499 499"/>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7" y="113"/>
                    </a:lnTo>
                    <a:lnTo>
                      <a:pt x="67"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8" name="Group 67"/>
            <p:cNvGrpSpPr>
              <a:grpSpLocks/>
            </p:cNvGrpSpPr>
            <p:nvPr/>
          </p:nvGrpSpPr>
          <p:grpSpPr bwMode="auto">
            <a:xfrm>
              <a:off x="180" y="464"/>
              <a:ext cx="213" cy="142"/>
              <a:chOff x="180" y="464"/>
              <a:chExt cx="213" cy="142"/>
            </a:xfrm>
          </p:grpSpPr>
          <p:sp>
            <p:nvSpPr>
              <p:cNvPr id="79" name="Freeform 78"/>
              <p:cNvSpPr>
                <a:spLocks/>
              </p:cNvSpPr>
              <p:nvPr/>
            </p:nvSpPr>
            <p:spPr bwMode="auto">
              <a:xfrm>
                <a:off x="180" y="464"/>
                <a:ext cx="213" cy="142"/>
              </a:xfrm>
              <a:custGeom>
                <a:avLst/>
                <a:gdLst>
                  <a:gd name="T0" fmla="+- 0 286 180"/>
                  <a:gd name="T1" fmla="*/ T0 w 213"/>
                  <a:gd name="T2" fmla="+- 0 464 464"/>
                  <a:gd name="T3" fmla="*/ 464 h 142"/>
                  <a:gd name="T4" fmla="+- 0 224 180"/>
                  <a:gd name="T5" fmla="*/ T4 w 213"/>
                  <a:gd name="T6" fmla="+- 0 484 464"/>
                  <a:gd name="T7" fmla="*/ 484 h 142"/>
                  <a:gd name="T8" fmla="+- 0 185 180"/>
                  <a:gd name="T9" fmla="*/ T8 w 213"/>
                  <a:gd name="T10" fmla="+- 0 536 464"/>
                  <a:gd name="T11" fmla="*/ 536 h 142"/>
                  <a:gd name="T12" fmla="+- 0 180 180"/>
                  <a:gd name="T13" fmla="*/ T12 w 213"/>
                  <a:gd name="T14" fmla="+- 0 588 464"/>
                  <a:gd name="T15" fmla="*/ 588 h 142"/>
                  <a:gd name="T16" fmla="+- 0 180 180"/>
                  <a:gd name="T17" fmla="*/ T16 w 213"/>
                  <a:gd name="T18" fmla="+- 0 598 464"/>
                  <a:gd name="T19" fmla="*/ 598 h 142"/>
                  <a:gd name="T20" fmla="+- 0 188 180"/>
                  <a:gd name="T21" fmla="*/ T20 w 213"/>
                  <a:gd name="T22" fmla="+- 0 606 464"/>
                  <a:gd name="T23" fmla="*/ 606 h 142"/>
                  <a:gd name="T24" fmla="+- 0 385 180"/>
                  <a:gd name="T25" fmla="*/ T24 w 213"/>
                  <a:gd name="T26" fmla="+- 0 606 464"/>
                  <a:gd name="T27" fmla="*/ 606 h 142"/>
                  <a:gd name="T28" fmla="+- 0 393 180"/>
                  <a:gd name="T29" fmla="*/ T28 w 213"/>
                  <a:gd name="T30" fmla="+- 0 598 464"/>
                  <a:gd name="T31" fmla="*/ 598 h 142"/>
                  <a:gd name="T32" fmla="+- 0 393 180"/>
                  <a:gd name="T33" fmla="*/ T32 w 213"/>
                  <a:gd name="T34" fmla="+- 0 570 464"/>
                  <a:gd name="T35" fmla="*/ 570 h 142"/>
                  <a:gd name="T36" fmla="+- 0 372 180"/>
                  <a:gd name="T37" fmla="*/ T36 w 213"/>
                  <a:gd name="T38" fmla="+- 0 508 464"/>
                  <a:gd name="T39" fmla="*/ 508 h 142"/>
                  <a:gd name="T40" fmla="+- 0 320 180"/>
                  <a:gd name="T41" fmla="*/ T40 w 213"/>
                  <a:gd name="T42" fmla="+- 0 469 464"/>
                  <a:gd name="T43" fmla="*/ 469 h 142"/>
                  <a:gd name="T44" fmla="+- 0 286 180"/>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8"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69" name="Group 68"/>
            <p:cNvGrpSpPr>
              <a:grpSpLocks/>
            </p:cNvGrpSpPr>
            <p:nvPr/>
          </p:nvGrpSpPr>
          <p:grpSpPr bwMode="auto">
            <a:xfrm>
              <a:off x="286" y="464"/>
              <a:ext cx="107" cy="142"/>
              <a:chOff x="286" y="464"/>
              <a:chExt cx="107" cy="142"/>
            </a:xfrm>
          </p:grpSpPr>
          <p:sp>
            <p:nvSpPr>
              <p:cNvPr id="78" name="Freeform 77"/>
              <p:cNvSpPr>
                <a:spLocks/>
              </p:cNvSpPr>
              <p:nvPr/>
            </p:nvSpPr>
            <p:spPr bwMode="auto">
              <a:xfrm>
                <a:off x="286" y="464"/>
                <a:ext cx="107" cy="142"/>
              </a:xfrm>
              <a:custGeom>
                <a:avLst/>
                <a:gdLst>
                  <a:gd name="T0" fmla="+- 0 286 286"/>
                  <a:gd name="T1" fmla="*/ T0 w 107"/>
                  <a:gd name="T2" fmla="+- 0 464 464"/>
                  <a:gd name="T3" fmla="*/ 464 h 142"/>
                  <a:gd name="T4" fmla="+- 0 286 286"/>
                  <a:gd name="T5" fmla="*/ T4 w 107"/>
                  <a:gd name="T6" fmla="+- 0 606 464"/>
                  <a:gd name="T7" fmla="*/ 606 h 142"/>
                  <a:gd name="T8" fmla="+- 0 385 286"/>
                  <a:gd name="T9" fmla="*/ T8 w 107"/>
                  <a:gd name="T10" fmla="+- 0 606 464"/>
                  <a:gd name="T11" fmla="*/ 606 h 142"/>
                  <a:gd name="T12" fmla="+- 0 393 286"/>
                  <a:gd name="T13" fmla="*/ T12 w 107"/>
                  <a:gd name="T14" fmla="+- 0 598 464"/>
                  <a:gd name="T15" fmla="*/ 598 h 142"/>
                  <a:gd name="T16" fmla="+- 0 393 286"/>
                  <a:gd name="T17" fmla="*/ T16 w 107"/>
                  <a:gd name="T18" fmla="+- 0 570 464"/>
                  <a:gd name="T19" fmla="*/ 570 h 142"/>
                  <a:gd name="T20" fmla="+- 0 365 286"/>
                  <a:gd name="T21" fmla="*/ T20 w 107"/>
                  <a:gd name="T22" fmla="+- 0 499 464"/>
                  <a:gd name="T23" fmla="*/ 499 h 142"/>
                  <a:gd name="T24" fmla="+- 0 309 286"/>
                  <a:gd name="T25" fmla="*/ T24 w 107"/>
                  <a:gd name="T26" fmla="+- 0 466 464"/>
                  <a:gd name="T27" fmla="*/ 466 h 142"/>
                  <a:gd name="T28" fmla="+- 0 286 286"/>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70" name="Group 69"/>
            <p:cNvGrpSpPr>
              <a:grpSpLocks/>
            </p:cNvGrpSpPr>
            <p:nvPr/>
          </p:nvGrpSpPr>
          <p:grpSpPr bwMode="auto">
            <a:xfrm>
              <a:off x="215" y="357"/>
              <a:ext cx="142" cy="142"/>
              <a:chOff x="215" y="357"/>
              <a:chExt cx="142" cy="142"/>
            </a:xfrm>
          </p:grpSpPr>
          <p:sp>
            <p:nvSpPr>
              <p:cNvPr id="77" name="Freeform 76"/>
              <p:cNvSpPr>
                <a:spLocks/>
              </p:cNvSpPr>
              <p:nvPr/>
            </p:nvSpPr>
            <p:spPr bwMode="auto">
              <a:xfrm>
                <a:off x="215" y="357"/>
                <a:ext cx="142" cy="142"/>
              </a:xfrm>
              <a:custGeom>
                <a:avLst/>
                <a:gdLst>
                  <a:gd name="T0" fmla="+- 0 286 215"/>
                  <a:gd name="T1" fmla="*/ T0 w 142"/>
                  <a:gd name="T2" fmla="+- 0 357 357"/>
                  <a:gd name="T3" fmla="*/ 357 h 142"/>
                  <a:gd name="T4" fmla="+- 0 229 215"/>
                  <a:gd name="T5" fmla="*/ T4 w 142"/>
                  <a:gd name="T6" fmla="+- 0 386 357"/>
                  <a:gd name="T7" fmla="*/ 386 h 142"/>
                  <a:gd name="T8" fmla="+- 0 215 215"/>
                  <a:gd name="T9" fmla="*/ T8 w 142"/>
                  <a:gd name="T10" fmla="+- 0 428 357"/>
                  <a:gd name="T11" fmla="*/ 428 h 142"/>
                  <a:gd name="T12" fmla="+- 0 219 215"/>
                  <a:gd name="T13" fmla="*/ T12 w 142"/>
                  <a:gd name="T14" fmla="+- 0 450 357"/>
                  <a:gd name="T15" fmla="*/ 450 h 142"/>
                  <a:gd name="T16" fmla="+- 0 229 215"/>
                  <a:gd name="T17" fmla="*/ T16 w 142"/>
                  <a:gd name="T18" fmla="+- 0 470 357"/>
                  <a:gd name="T19" fmla="*/ 470 h 142"/>
                  <a:gd name="T20" fmla="+- 0 244 215"/>
                  <a:gd name="T21" fmla="*/ T20 w 142"/>
                  <a:gd name="T22" fmla="+- 0 485 357"/>
                  <a:gd name="T23" fmla="*/ 485 h 142"/>
                  <a:gd name="T24" fmla="+- 0 263 215"/>
                  <a:gd name="T25" fmla="*/ T24 w 142"/>
                  <a:gd name="T26" fmla="+- 0 495 357"/>
                  <a:gd name="T27" fmla="*/ 495 h 142"/>
                  <a:gd name="T28" fmla="+- 0 285 215"/>
                  <a:gd name="T29" fmla="*/ T28 w 142"/>
                  <a:gd name="T30" fmla="+- 0 499 357"/>
                  <a:gd name="T31" fmla="*/ 499 h 142"/>
                  <a:gd name="T32" fmla="+- 0 308 215"/>
                  <a:gd name="T33" fmla="*/ T32 w 142"/>
                  <a:gd name="T34" fmla="+- 0 496 357"/>
                  <a:gd name="T35" fmla="*/ 496 h 142"/>
                  <a:gd name="T36" fmla="+- 0 328 215"/>
                  <a:gd name="T37" fmla="*/ T36 w 142"/>
                  <a:gd name="T38" fmla="+- 0 486 357"/>
                  <a:gd name="T39" fmla="*/ 486 h 142"/>
                  <a:gd name="T40" fmla="+- 0 343 215"/>
                  <a:gd name="T41" fmla="*/ T40 w 142"/>
                  <a:gd name="T42" fmla="+- 0 470 357"/>
                  <a:gd name="T43" fmla="*/ 470 h 142"/>
                  <a:gd name="T44" fmla="+- 0 353 215"/>
                  <a:gd name="T45" fmla="*/ T44 w 142"/>
                  <a:gd name="T46" fmla="+- 0 451 357"/>
                  <a:gd name="T47" fmla="*/ 451 h 142"/>
                  <a:gd name="T48" fmla="+- 0 357 215"/>
                  <a:gd name="T49" fmla="*/ T48 w 142"/>
                  <a:gd name="T50" fmla="+- 0 429 357"/>
                  <a:gd name="T51" fmla="*/ 429 h 142"/>
                  <a:gd name="T52" fmla="+- 0 354 215"/>
                  <a:gd name="T53" fmla="*/ T52 w 142"/>
                  <a:gd name="T54" fmla="+- 0 407 357"/>
                  <a:gd name="T55" fmla="*/ 407 h 142"/>
                  <a:gd name="T56" fmla="+- 0 310 215"/>
                  <a:gd name="T57" fmla="*/ T56 w 142"/>
                  <a:gd name="T58" fmla="+- 0 361 357"/>
                  <a:gd name="T59" fmla="*/ 361 h 142"/>
                  <a:gd name="T60" fmla="+- 0 286 215"/>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3" y="129"/>
                    </a:lnTo>
                    <a:lnTo>
                      <a:pt x="128" y="113"/>
                    </a:lnTo>
                    <a:lnTo>
                      <a:pt x="138" y="94"/>
                    </a:lnTo>
                    <a:lnTo>
                      <a:pt x="142" y="72"/>
                    </a:lnTo>
                    <a:lnTo>
                      <a:pt x="139" y="50"/>
                    </a:lnTo>
                    <a:lnTo>
                      <a:pt x="95"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71" name="Group 70"/>
            <p:cNvGrpSpPr>
              <a:grpSpLocks/>
            </p:cNvGrpSpPr>
            <p:nvPr/>
          </p:nvGrpSpPr>
          <p:grpSpPr bwMode="auto">
            <a:xfrm>
              <a:off x="286" y="357"/>
              <a:ext cx="71" cy="142"/>
              <a:chOff x="286" y="357"/>
              <a:chExt cx="71" cy="142"/>
            </a:xfrm>
          </p:grpSpPr>
          <p:sp>
            <p:nvSpPr>
              <p:cNvPr id="76" name="Freeform 75"/>
              <p:cNvSpPr>
                <a:spLocks/>
              </p:cNvSpPr>
              <p:nvPr/>
            </p:nvSpPr>
            <p:spPr bwMode="auto">
              <a:xfrm>
                <a:off x="286" y="357"/>
                <a:ext cx="71" cy="142"/>
              </a:xfrm>
              <a:custGeom>
                <a:avLst/>
                <a:gdLst>
                  <a:gd name="T0" fmla="+- 0 286 286"/>
                  <a:gd name="T1" fmla="*/ T0 w 71"/>
                  <a:gd name="T2" fmla="+- 0 357 357"/>
                  <a:gd name="T3" fmla="*/ 357 h 142"/>
                  <a:gd name="T4" fmla="+- 0 287 286"/>
                  <a:gd name="T5" fmla="*/ T4 w 71"/>
                  <a:gd name="T6" fmla="+- 0 499 357"/>
                  <a:gd name="T7" fmla="*/ 499 h 142"/>
                  <a:gd name="T8" fmla="+- 0 309 286"/>
                  <a:gd name="T9" fmla="*/ T8 w 71"/>
                  <a:gd name="T10" fmla="+- 0 495 357"/>
                  <a:gd name="T11" fmla="*/ 495 h 142"/>
                  <a:gd name="T12" fmla="+- 0 328 286"/>
                  <a:gd name="T13" fmla="*/ T12 w 71"/>
                  <a:gd name="T14" fmla="+- 0 485 357"/>
                  <a:gd name="T15" fmla="*/ 485 h 142"/>
                  <a:gd name="T16" fmla="+- 0 344 286"/>
                  <a:gd name="T17" fmla="*/ T16 w 71"/>
                  <a:gd name="T18" fmla="+- 0 470 357"/>
                  <a:gd name="T19" fmla="*/ 470 h 142"/>
                  <a:gd name="T20" fmla="+- 0 354 286"/>
                  <a:gd name="T21" fmla="*/ T20 w 71"/>
                  <a:gd name="T22" fmla="+- 0 450 357"/>
                  <a:gd name="T23" fmla="*/ 450 h 142"/>
                  <a:gd name="T24" fmla="+- 0 357 286"/>
                  <a:gd name="T25" fmla="*/ T24 w 71"/>
                  <a:gd name="T26" fmla="+- 0 428 357"/>
                  <a:gd name="T27" fmla="*/ 428 h 142"/>
                  <a:gd name="T28" fmla="+- 0 357 286"/>
                  <a:gd name="T29" fmla="*/ T28 w 71"/>
                  <a:gd name="T30" fmla="+- 0 428 357"/>
                  <a:gd name="T31" fmla="*/ 428 h 142"/>
                  <a:gd name="T32" fmla="+- 0 328 286"/>
                  <a:gd name="T33" fmla="*/ T32 w 71"/>
                  <a:gd name="T34" fmla="+- 0 371 357"/>
                  <a:gd name="T35" fmla="*/ 371 h 142"/>
                  <a:gd name="T36" fmla="+- 0 286 286"/>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8" y="113"/>
                    </a:lnTo>
                    <a:lnTo>
                      <a:pt x="68"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72" name="Group 71"/>
            <p:cNvGrpSpPr>
              <a:grpSpLocks/>
            </p:cNvGrpSpPr>
            <p:nvPr/>
          </p:nvGrpSpPr>
          <p:grpSpPr bwMode="auto">
            <a:xfrm>
              <a:off x="286" y="35"/>
              <a:ext cx="284" cy="180"/>
              <a:chOff x="286" y="35"/>
              <a:chExt cx="284" cy="180"/>
            </a:xfrm>
          </p:grpSpPr>
          <p:sp>
            <p:nvSpPr>
              <p:cNvPr id="75" name="Freeform 74"/>
              <p:cNvSpPr>
                <a:spLocks/>
              </p:cNvSpPr>
              <p:nvPr/>
            </p:nvSpPr>
            <p:spPr bwMode="auto">
              <a:xfrm>
                <a:off x="286" y="35"/>
                <a:ext cx="284" cy="180"/>
              </a:xfrm>
              <a:custGeom>
                <a:avLst/>
                <a:gdLst>
                  <a:gd name="T0" fmla="+- 0 562 286"/>
                  <a:gd name="T1" fmla="*/ T0 w 284"/>
                  <a:gd name="T2" fmla="+- 0 35 35"/>
                  <a:gd name="T3" fmla="*/ 35 h 180"/>
                  <a:gd name="T4" fmla="+- 0 294 286"/>
                  <a:gd name="T5" fmla="*/ T4 w 284"/>
                  <a:gd name="T6" fmla="+- 0 35 35"/>
                  <a:gd name="T7" fmla="*/ 35 h 180"/>
                  <a:gd name="T8" fmla="+- 0 286 286"/>
                  <a:gd name="T9" fmla="*/ T8 w 284"/>
                  <a:gd name="T10" fmla="+- 0 43 35"/>
                  <a:gd name="T11" fmla="*/ 43 h 180"/>
                  <a:gd name="T12" fmla="+- 0 286 286"/>
                  <a:gd name="T13" fmla="*/ T12 w 284"/>
                  <a:gd name="T14" fmla="+- 0 207 35"/>
                  <a:gd name="T15" fmla="*/ 207 h 180"/>
                  <a:gd name="T16" fmla="+- 0 294 286"/>
                  <a:gd name="T17" fmla="*/ T16 w 284"/>
                  <a:gd name="T18" fmla="+- 0 215 35"/>
                  <a:gd name="T19" fmla="*/ 215 h 180"/>
                  <a:gd name="T20" fmla="+- 0 562 286"/>
                  <a:gd name="T21" fmla="*/ T20 w 284"/>
                  <a:gd name="T22" fmla="+- 0 215 35"/>
                  <a:gd name="T23" fmla="*/ 215 h 180"/>
                  <a:gd name="T24" fmla="+- 0 570 286"/>
                  <a:gd name="T25" fmla="*/ T24 w 284"/>
                  <a:gd name="T26" fmla="+- 0 207 35"/>
                  <a:gd name="T27" fmla="*/ 207 h 180"/>
                  <a:gd name="T28" fmla="+- 0 570 286"/>
                  <a:gd name="T29" fmla="*/ T28 w 284"/>
                  <a:gd name="T30" fmla="+- 0 43 35"/>
                  <a:gd name="T31" fmla="*/ 43 h 180"/>
                  <a:gd name="T32" fmla="+- 0 562 286"/>
                  <a:gd name="T33" fmla="*/ T32 w 284"/>
                  <a:gd name="T34" fmla="+- 0 35 35"/>
                  <a:gd name="T35" fmla="*/ 35 h 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84" h="180">
                    <a:moveTo>
                      <a:pt x="276" y="0"/>
                    </a:moveTo>
                    <a:lnTo>
                      <a:pt x="8" y="0"/>
                    </a:lnTo>
                    <a:lnTo>
                      <a:pt x="0" y="8"/>
                    </a:lnTo>
                    <a:lnTo>
                      <a:pt x="0" y="172"/>
                    </a:lnTo>
                    <a:lnTo>
                      <a:pt x="8" y="180"/>
                    </a:lnTo>
                    <a:lnTo>
                      <a:pt x="276" y="180"/>
                    </a:lnTo>
                    <a:lnTo>
                      <a:pt x="284" y="172"/>
                    </a:lnTo>
                    <a:lnTo>
                      <a:pt x="284" y="8"/>
                    </a:lnTo>
                    <a:lnTo>
                      <a:pt x="276" y="0"/>
                    </a:lnTo>
                    <a:close/>
                  </a:path>
                </a:pathLst>
              </a:custGeom>
              <a:solidFill>
                <a:srgbClr val="A8DE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73" name="Group 72"/>
            <p:cNvGrpSpPr>
              <a:grpSpLocks/>
            </p:cNvGrpSpPr>
            <p:nvPr/>
          </p:nvGrpSpPr>
          <p:grpSpPr bwMode="auto">
            <a:xfrm>
              <a:off x="428" y="35"/>
              <a:ext cx="142" cy="180"/>
              <a:chOff x="428" y="35"/>
              <a:chExt cx="142" cy="180"/>
            </a:xfrm>
          </p:grpSpPr>
          <p:sp>
            <p:nvSpPr>
              <p:cNvPr id="74" name="Freeform 73"/>
              <p:cNvSpPr>
                <a:spLocks/>
              </p:cNvSpPr>
              <p:nvPr/>
            </p:nvSpPr>
            <p:spPr bwMode="auto">
              <a:xfrm>
                <a:off x="428" y="35"/>
                <a:ext cx="142" cy="180"/>
              </a:xfrm>
              <a:custGeom>
                <a:avLst/>
                <a:gdLst>
                  <a:gd name="T0" fmla="+- 0 562 428"/>
                  <a:gd name="T1" fmla="*/ T0 w 142"/>
                  <a:gd name="T2" fmla="+- 0 35 35"/>
                  <a:gd name="T3" fmla="*/ 35 h 180"/>
                  <a:gd name="T4" fmla="+- 0 428 428"/>
                  <a:gd name="T5" fmla="*/ T4 w 142"/>
                  <a:gd name="T6" fmla="+- 0 35 35"/>
                  <a:gd name="T7" fmla="*/ 35 h 180"/>
                  <a:gd name="T8" fmla="+- 0 428 428"/>
                  <a:gd name="T9" fmla="*/ T8 w 142"/>
                  <a:gd name="T10" fmla="+- 0 215 35"/>
                  <a:gd name="T11" fmla="*/ 215 h 180"/>
                  <a:gd name="T12" fmla="+- 0 562 428"/>
                  <a:gd name="T13" fmla="*/ T12 w 142"/>
                  <a:gd name="T14" fmla="+- 0 215 35"/>
                  <a:gd name="T15" fmla="*/ 215 h 180"/>
                  <a:gd name="T16" fmla="+- 0 570 428"/>
                  <a:gd name="T17" fmla="*/ T16 w 142"/>
                  <a:gd name="T18" fmla="+- 0 207 35"/>
                  <a:gd name="T19" fmla="*/ 207 h 180"/>
                  <a:gd name="T20" fmla="+- 0 570 428"/>
                  <a:gd name="T21" fmla="*/ T20 w 142"/>
                  <a:gd name="T22" fmla="+- 0 43 35"/>
                  <a:gd name="T23" fmla="*/ 43 h 180"/>
                  <a:gd name="T24" fmla="+- 0 562 428"/>
                  <a:gd name="T25" fmla="*/ T24 w 142"/>
                  <a:gd name="T26" fmla="+- 0 35 35"/>
                  <a:gd name="T27" fmla="*/ 35 h 180"/>
                </a:gdLst>
                <a:ahLst/>
                <a:cxnLst>
                  <a:cxn ang="0">
                    <a:pos x="T1" y="T3"/>
                  </a:cxn>
                  <a:cxn ang="0">
                    <a:pos x="T5" y="T7"/>
                  </a:cxn>
                  <a:cxn ang="0">
                    <a:pos x="T9" y="T11"/>
                  </a:cxn>
                  <a:cxn ang="0">
                    <a:pos x="T13" y="T15"/>
                  </a:cxn>
                  <a:cxn ang="0">
                    <a:pos x="T17" y="T19"/>
                  </a:cxn>
                  <a:cxn ang="0">
                    <a:pos x="T21" y="T23"/>
                  </a:cxn>
                  <a:cxn ang="0">
                    <a:pos x="T25" y="T27"/>
                  </a:cxn>
                </a:cxnLst>
                <a:rect l="0" t="0" r="r" b="b"/>
                <a:pathLst>
                  <a:path w="142" h="180">
                    <a:moveTo>
                      <a:pt x="134" y="0"/>
                    </a:moveTo>
                    <a:lnTo>
                      <a:pt x="0" y="0"/>
                    </a:lnTo>
                    <a:lnTo>
                      <a:pt x="0" y="180"/>
                    </a:lnTo>
                    <a:lnTo>
                      <a:pt x="134" y="180"/>
                    </a:lnTo>
                    <a:lnTo>
                      <a:pt x="142" y="172"/>
                    </a:lnTo>
                    <a:lnTo>
                      <a:pt x="142" y="8"/>
                    </a:lnTo>
                    <a:lnTo>
                      <a:pt x="134" y="0"/>
                    </a:lnTo>
                    <a:close/>
                  </a:path>
                </a:pathLst>
              </a:custGeom>
              <a:solidFill>
                <a:srgbClr val="8CD5E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grpSp>
        <p:nvGrpSpPr>
          <p:cNvPr id="95" name="Group 94"/>
          <p:cNvGrpSpPr>
            <a:grpSpLocks/>
          </p:cNvGrpSpPr>
          <p:nvPr/>
        </p:nvGrpSpPr>
        <p:grpSpPr bwMode="auto">
          <a:xfrm>
            <a:off x="587207" y="1809435"/>
            <a:ext cx="384810" cy="384810"/>
            <a:chOff x="0" y="0"/>
            <a:chExt cx="606" cy="606"/>
          </a:xfrm>
        </p:grpSpPr>
        <p:grpSp>
          <p:nvGrpSpPr>
            <p:cNvPr id="96" name="Group 95"/>
            <p:cNvGrpSpPr>
              <a:grpSpLocks/>
            </p:cNvGrpSpPr>
            <p:nvPr/>
          </p:nvGrpSpPr>
          <p:grpSpPr bwMode="auto">
            <a:xfrm>
              <a:off x="251" y="0"/>
              <a:ext cx="355" cy="251"/>
              <a:chOff x="251" y="0"/>
              <a:chExt cx="355" cy="251"/>
            </a:xfrm>
          </p:grpSpPr>
          <p:sp>
            <p:nvSpPr>
              <p:cNvPr id="135" name="Freeform 134"/>
              <p:cNvSpPr>
                <a:spLocks/>
              </p:cNvSpPr>
              <p:nvPr/>
            </p:nvSpPr>
            <p:spPr bwMode="auto">
              <a:xfrm>
                <a:off x="251" y="0"/>
                <a:ext cx="355" cy="251"/>
              </a:xfrm>
              <a:custGeom>
                <a:avLst/>
                <a:gdLst>
                  <a:gd name="T0" fmla="+- 0 552 251"/>
                  <a:gd name="T1" fmla="*/ T0 w 355"/>
                  <a:gd name="T2" fmla="*/ 0 h 251"/>
                  <a:gd name="T3" fmla="+- 0 287 251"/>
                  <a:gd name="T4" fmla="*/ T3 w 355"/>
                  <a:gd name="T5" fmla="*/ 3 h 251"/>
                  <a:gd name="T6" fmla="+- 0 268 251"/>
                  <a:gd name="T7" fmla="*/ T6 w 355"/>
                  <a:gd name="T8" fmla="*/ 14 h 251"/>
                  <a:gd name="T9" fmla="+- 0 255 251"/>
                  <a:gd name="T10" fmla="*/ T9 w 355"/>
                  <a:gd name="T11" fmla="*/ 31 h 251"/>
                  <a:gd name="T12" fmla="+- 0 251 251"/>
                  <a:gd name="T13" fmla="*/ T12 w 355"/>
                  <a:gd name="T14" fmla="*/ 53 h 251"/>
                  <a:gd name="T15" fmla="+- 0 254 251"/>
                  <a:gd name="T16" fmla="*/ T15 w 355"/>
                  <a:gd name="T17" fmla="*/ 215 h 251"/>
                  <a:gd name="T18" fmla="+- 0 265 251"/>
                  <a:gd name="T19" fmla="*/ T18 w 355"/>
                  <a:gd name="T20" fmla="*/ 233 h 251"/>
                  <a:gd name="T21" fmla="+- 0 282 251"/>
                  <a:gd name="T22" fmla="*/ T21 w 355"/>
                  <a:gd name="T23" fmla="*/ 246 h 251"/>
                  <a:gd name="T24" fmla="+- 0 304 251"/>
                  <a:gd name="T25" fmla="*/ T24 w 355"/>
                  <a:gd name="T26" fmla="*/ 251 h 251"/>
                  <a:gd name="T27" fmla="+- 0 569 251"/>
                  <a:gd name="T28" fmla="*/ T27 w 355"/>
                  <a:gd name="T29" fmla="*/ 248 h 251"/>
                  <a:gd name="T30" fmla="+- 0 588 251"/>
                  <a:gd name="T31" fmla="*/ T30 w 355"/>
                  <a:gd name="T32" fmla="*/ 237 h 251"/>
                  <a:gd name="T33" fmla="+- 0 601 251"/>
                  <a:gd name="T34" fmla="*/ T33 w 355"/>
                  <a:gd name="T35" fmla="*/ 219 h 251"/>
                  <a:gd name="T36" fmla="+- 0 606 251"/>
                  <a:gd name="T37" fmla="*/ T36 w 355"/>
                  <a:gd name="T38" fmla="*/ 198 h 251"/>
                  <a:gd name="T39" fmla="+- 0 606 251"/>
                  <a:gd name="T40" fmla="*/ T39 w 355"/>
                  <a:gd name="T41" fmla="*/ 53 h 251"/>
                  <a:gd name="T42" fmla="+- 0 603 251"/>
                  <a:gd name="T43" fmla="*/ T42 w 355"/>
                  <a:gd name="T44" fmla="*/ 36 h 251"/>
                  <a:gd name="T45" fmla="+- 0 592 251"/>
                  <a:gd name="T46" fmla="*/ T45 w 355"/>
                  <a:gd name="T47" fmla="*/ 17 h 251"/>
                  <a:gd name="T48" fmla="+- 0 574 251"/>
                  <a:gd name="T49" fmla="*/ T48 w 355"/>
                  <a:gd name="T50" fmla="*/ 5 h 251"/>
                  <a:gd name="T51" fmla="+- 0 552 251"/>
                  <a:gd name="T52" fmla="*/ T51 w 355"/>
                  <a:gd name="T53"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Lst>
                <a:rect l="0" t="0" r="r" b="b"/>
                <a:pathLst>
                  <a:path w="355" h="251">
                    <a:moveTo>
                      <a:pt x="301" y="0"/>
                    </a:moveTo>
                    <a:lnTo>
                      <a:pt x="36" y="3"/>
                    </a:lnTo>
                    <a:lnTo>
                      <a:pt x="17" y="14"/>
                    </a:lnTo>
                    <a:lnTo>
                      <a:pt x="4" y="31"/>
                    </a:lnTo>
                    <a:lnTo>
                      <a:pt x="0" y="53"/>
                    </a:lnTo>
                    <a:lnTo>
                      <a:pt x="3" y="215"/>
                    </a:lnTo>
                    <a:lnTo>
                      <a:pt x="14" y="233"/>
                    </a:lnTo>
                    <a:lnTo>
                      <a:pt x="31" y="246"/>
                    </a:lnTo>
                    <a:lnTo>
                      <a:pt x="53" y="251"/>
                    </a:lnTo>
                    <a:lnTo>
                      <a:pt x="318" y="248"/>
                    </a:lnTo>
                    <a:lnTo>
                      <a:pt x="337" y="237"/>
                    </a:lnTo>
                    <a:lnTo>
                      <a:pt x="350" y="219"/>
                    </a:lnTo>
                    <a:lnTo>
                      <a:pt x="355" y="198"/>
                    </a:lnTo>
                    <a:lnTo>
                      <a:pt x="355" y="53"/>
                    </a:lnTo>
                    <a:lnTo>
                      <a:pt x="352" y="36"/>
                    </a:lnTo>
                    <a:lnTo>
                      <a:pt x="341" y="17"/>
                    </a:lnTo>
                    <a:lnTo>
                      <a:pt x="323" y="5"/>
                    </a:lnTo>
                    <a:lnTo>
                      <a:pt x="301" y="0"/>
                    </a:lnTo>
                    <a:close/>
                  </a:path>
                </a:pathLst>
              </a:custGeom>
              <a:solidFill>
                <a:srgbClr val="76778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97" name="Group 96"/>
            <p:cNvGrpSpPr>
              <a:grpSpLocks/>
            </p:cNvGrpSpPr>
            <p:nvPr/>
          </p:nvGrpSpPr>
          <p:grpSpPr bwMode="auto">
            <a:xfrm>
              <a:off x="428" y="0"/>
              <a:ext cx="178" cy="251"/>
              <a:chOff x="428" y="0"/>
              <a:chExt cx="178" cy="251"/>
            </a:xfrm>
          </p:grpSpPr>
          <p:sp>
            <p:nvSpPr>
              <p:cNvPr id="134" name="Freeform 133"/>
              <p:cNvSpPr>
                <a:spLocks/>
              </p:cNvSpPr>
              <p:nvPr/>
            </p:nvSpPr>
            <p:spPr bwMode="auto">
              <a:xfrm>
                <a:off x="428" y="0"/>
                <a:ext cx="178" cy="251"/>
              </a:xfrm>
              <a:custGeom>
                <a:avLst/>
                <a:gdLst>
                  <a:gd name="T0" fmla="+- 0 552 428"/>
                  <a:gd name="T1" fmla="*/ T0 w 178"/>
                  <a:gd name="T2" fmla="*/ 0 h 251"/>
                  <a:gd name="T3" fmla="+- 0 428 428"/>
                  <a:gd name="T4" fmla="*/ T3 w 178"/>
                  <a:gd name="T5" fmla="*/ 0 h 251"/>
                  <a:gd name="T6" fmla="+- 0 428 428"/>
                  <a:gd name="T7" fmla="*/ T6 w 178"/>
                  <a:gd name="T8" fmla="*/ 251 h 251"/>
                  <a:gd name="T9" fmla="+- 0 569 428"/>
                  <a:gd name="T10" fmla="*/ T9 w 178"/>
                  <a:gd name="T11" fmla="*/ 248 h 251"/>
                  <a:gd name="T12" fmla="+- 0 588 428"/>
                  <a:gd name="T13" fmla="*/ T12 w 178"/>
                  <a:gd name="T14" fmla="*/ 237 h 251"/>
                  <a:gd name="T15" fmla="+- 0 601 428"/>
                  <a:gd name="T16" fmla="*/ T15 w 178"/>
                  <a:gd name="T17" fmla="*/ 219 h 251"/>
                  <a:gd name="T18" fmla="+- 0 606 428"/>
                  <a:gd name="T19" fmla="*/ T18 w 178"/>
                  <a:gd name="T20" fmla="*/ 198 h 251"/>
                  <a:gd name="T21" fmla="+- 0 606 428"/>
                  <a:gd name="T22" fmla="*/ T21 w 178"/>
                  <a:gd name="T23" fmla="*/ 53 h 251"/>
                  <a:gd name="T24" fmla="+- 0 603 428"/>
                  <a:gd name="T25" fmla="*/ T24 w 178"/>
                  <a:gd name="T26" fmla="*/ 36 h 251"/>
                  <a:gd name="T27" fmla="+- 0 592 428"/>
                  <a:gd name="T28" fmla="*/ T27 w 178"/>
                  <a:gd name="T29" fmla="*/ 17 h 251"/>
                  <a:gd name="T30" fmla="+- 0 574 428"/>
                  <a:gd name="T31" fmla="*/ T30 w 178"/>
                  <a:gd name="T32" fmla="*/ 5 h 251"/>
                  <a:gd name="T33" fmla="+- 0 552 428"/>
                  <a:gd name="T34" fmla="*/ T33 w 178"/>
                  <a:gd name="T35" fmla="*/ 0 h 251"/>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Lst>
                <a:rect l="0" t="0" r="r" b="b"/>
                <a:pathLst>
                  <a:path w="178" h="251">
                    <a:moveTo>
                      <a:pt x="124" y="0"/>
                    </a:moveTo>
                    <a:lnTo>
                      <a:pt x="0" y="0"/>
                    </a:lnTo>
                    <a:lnTo>
                      <a:pt x="0" y="251"/>
                    </a:lnTo>
                    <a:lnTo>
                      <a:pt x="141" y="248"/>
                    </a:lnTo>
                    <a:lnTo>
                      <a:pt x="160" y="237"/>
                    </a:lnTo>
                    <a:lnTo>
                      <a:pt x="173" y="219"/>
                    </a:lnTo>
                    <a:lnTo>
                      <a:pt x="178" y="198"/>
                    </a:lnTo>
                    <a:lnTo>
                      <a:pt x="178" y="53"/>
                    </a:lnTo>
                    <a:lnTo>
                      <a:pt x="175" y="36"/>
                    </a:lnTo>
                    <a:lnTo>
                      <a:pt x="164" y="17"/>
                    </a:lnTo>
                    <a:lnTo>
                      <a:pt x="146" y="5"/>
                    </a:lnTo>
                    <a:lnTo>
                      <a:pt x="124"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98" name="Group 97"/>
            <p:cNvGrpSpPr>
              <a:grpSpLocks/>
            </p:cNvGrpSpPr>
            <p:nvPr/>
          </p:nvGrpSpPr>
          <p:grpSpPr bwMode="auto">
            <a:xfrm>
              <a:off x="0" y="216"/>
              <a:ext cx="287" cy="213"/>
              <a:chOff x="0" y="216"/>
              <a:chExt cx="287" cy="213"/>
            </a:xfrm>
          </p:grpSpPr>
          <p:sp>
            <p:nvSpPr>
              <p:cNvPr id="132" name="Freeform 131"/>
              <p:cNvSpPr>
                <a:spLocks/>
              </p:cNvSpPr>
              <p:nvPr/>
            </p:nvSpPr>
            <p:spPr bwMode="auto">
              <a:xfrm>
                <a:off x="0" y="216"/>
                <a:ext cx="287" cy="213"/>
              </a:xfrm>
              <a:custGeom>
                <a:avLst/>
                <a:gdLst>
                  <a:gd name="T0" fmla="*/ 95 w 287"/>
                  <a:gd name="T1" fmla="+- 0 216 216"/>
                  <a:gd name="T2" fmla="*/ 216 h 213"/>
                  <a:gd name="T3" fmla="*/ 35 w 287"/>
                  <a:gd name="T4" fmla="+- 0 243 216"/>
                  <a:gd name="T5" fmla="*/ 243 h 213"/>
                  <a:gd name="T6" fmla="*/ 2 w 287"/>
                  <a:gd name="T7" fmla="+- 0 299 216"/>
                  <a:gd name="T8" fmla="*/ 299 h 213"/>
                  <a:gd name="T9" fmla="*/ 0 w 287"/>
                  <a:gd name="T10" fmla="+- 0 322 216"/>
                  <a:gd name="T11" fmla="*/ 322 h 213"/>
                  <a:gd name="T12" fmla="*/ 35 w 287"/>
                  <a:gd name="T13" fmla="+- 0 428 216"/>
                  <a:gd name="T14" fmla="*/ 428 h 213"/>
                  <a:gd name="T15" fmla="*/ 254 w 287"/>
                  <a:gd name="T16" fmla="+- 0 428 216"/>
                  <a:gd name="T17" fmla="*/ 428 h 213"/>
                  <a:gd name="T18" fmla="*/ 260 w 287"/>
                  <a:gd name="T19" fmla="+- 0 428 216"/>
                  <a:gd name="T20" fmla="*/ 428 h 213"/>
                  <a:gd name="T21" fmla="*/ 279 w 287"/>
                  <a:gd name="T22" fmla="+- 0 416 216"/>
                  <a:gd name="T23" fmla="*/ 416 h 213"/>
                  <a:gd name="T24" fmla="*/ 286 w 287"/>
                  <a:gd name="T25" fmla="+- 0 396 216"/>
                  <a:gd name="T26" fmla="*/ 396 h 213"/>
                  <a:gd name="T27" fmla="*/ 284 w 287"/>
                  <a:gd name="T28" fmla="+- 0 320 216"/>
                  <a:gd name="T29" fmla="*/ 320 h 213"/>
                  <a:gd name="T30" fmla="*/ 215 w 287"/>
                  <a:gd name="T31" fmla="+- 0 320 216"/>
                  <a:gd name="T32" fmla="*/ 320 h 213"/>
                  <a:gd name="T33" fmla="*/ 213 w 287"/>
                  <a:gd name="T34" fmla="+- 0 299 216"/>
                  <a:gd name="T35" fmla="*/ 299 h 213"/>
                  <a:gd name="T36" fmla="*/ 181 w 287"/>
                  <a:gd name="T37" fmla="+- 0 246 216"/>
                  <a:gd name="T38" fmla="*/ 246 h 213"/>
                  <a:gd name="T39" fmla="*/ 120 w 287"/>
                  <a:gd name="T40" fmla="+- 0 218 216"/>
                  <a:gd name="T41" fmla="*/ 218 h 213"/>
                  <a:gd name="T42" fmla="*/ 95 w 287"/>
                  <a:gd name="T43" fmla="+- 0 216 216"/>
                  <a:gd name="T44" fmla="*/ 216 h 213"/>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Lst>
                <a:rect l="0" t="0" r="r" b="b"/>
                <a:pathLst>
                  <a:path w="287" h="213">
                    <a:moveTo>
                      <a:pt x="95" y="0"/>
                    </a:moveTo>
                    <a:lnTo>
                      <a:pt x="35" y="27"/>
                    </a:lnTo>
                    <a:lnTo>
                      <a:pt x="2" y="83"/>
                    </a:lnTo>
                    <a:lnTo>
                      <a:pt x="0" y="106"/>
                    </a:lnTo>
                    <a:lnTo>
                      <a:pt x="35" y="212"/>
                    </a:lnTo>
                    <a:lnTo>
                      <a:pt x="254" y="212"/>
                    </a:lnTo>
                    <a:lnTo>
                      <a:pt x="260" y="212"/>
                    </a:lnTo>
                    <a:lnTo>
                      <a:pt x="279" y="200"/>
                    </a:lnTo>
                    <a:lnTo>
                      <a:pt x="286" y="180"/>
                    </a:lnTo>
                    <a:lnTo>
                      <a:pt x="284" y="104"/>
                    </a:lnTo>
                    <a:lnTo>
                      <a:pt x="215" y="104"/>
                    </a:lnTo>
                    <a:lnTo>
                      <a:pt x="213" y="83"/>
                    </a:lnTo>
                    <a:lnTo>
                      <a:pt x="181" y="30"/>
                    </a:lnTo>
                    <a:lnTo>
                      <a:pt x="120" y="2"/>
                    </a:lnTo>
                    <a:lnTo>
                      <a:pt x="95"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33" name="Freeform 132"/>
              <p:cNvSpPr>
                <a:spLocks/>
              </p:cNvSpPr>
              <p:nvPr/>
            </p:nvSpPr>
            <p:spPr bwMode="auto">
              <a:xfrm>
                <a:off x="0" y="216"/>
                <a:ext cx="287" cy="213"/>
              </a:xfrm>
              <a:custGeom>
                <a:avLst/>
                <a:gdLst>
                  <a:gd name="T0" fmla="*/ 239 w 287"/>
                  <a:gd name="T1" fmla="+- 0 217 216"/>
                  <a:gd name="T2" fmla="*/ 217 h 213"/>
                  <a:gd name="T3" fmla="*/ 222 w 287"/>
                  <a:gd name="T4" fmla="+- 0 230 216"/>
                  <a:gd name="T5" fmla="*/ 230 h 213"/>
                  <a:gd name="T6" fmla="*/ 215 w 287"/>
                  <a:gd name="T7" fmla="+- 0 251 216"/>
                  <a:gd name="T8" fmla="*/ 251 h 213"/>
                  <a:gd name="T9" fmla="*/ 215 w 287"/>
                  <a:gd name="T10" fmla="+- 0 320 216"/>
                  <a:gd name="T11" fmla="*/ 320 h 213"/>
                  <a:gd name="T12" fmla="*/ 284 w 287"/>
                  <a:gd name="T13" fmla="+- 0 320 216"/>
                  <a:gd name="T14" fmla="*/ 320 h 213"/>
                  <a:gd name="T15" fmla="*/ 281 w 287"/>
                  <a:gd name="T16" fmla="+- 0 233 216"/>
                  <a:gd name="T17" fmla="*/ 233 h 213"/>
                  <a:gd name="T18" fmla="*/ 265 w 287"/>
                  <a:gd name="T19" fmla="+- 0 221 216"/>
                  <a:gd name="T20" fmla="*/ 221 h 213"/>
                  <a:gd name="T21" fmla="*/ 239 w 287"/>
                  <a:gd name="T22" fmla="+- 0 217 216"/>
                  <a:gd name="T23" fmla="*/ 217 h 213"/>
                </a:gdLst>
                <a:ahLst/>
                <a:cxnLst>
                  <a:cxn ang="0">
                    <a:pos x="T0" y="T2"/>
                  </a:cxn>
                  <a:cxn ang="0">
                    <a:pos x="T3" y="T5"/>
                  </a:cxn>
                  <a:cxn ang="0">
                    <a:pos x="T6" y="T8"/>
                  </a:cxn>
                  <a:cxn ang="0">
                    <a:pos x="T9" y="T11"/>
                  </a:cxn>
                  <a:cxn ang="0">
                    <a:pos x="T12" y="T14"/>
                  </a:cxn>
                  <a:cxn ang="0">
                    <a:pos x="T15" y="T17"/>
                  </a:cxn>
                  <a:cxn ang="0">
                    <a:pos x="T18" y="T20"/>
                  </a:cxn>
                  <a:cxn ang="0">
                    <a:pos x="T21" y="T23"/>
                  </a:cxn>
                </a:cxnLst>
                <a:rect l="0" t="0" r="r" b="b"/>
                <a:pathLst>
                  <a:path w="287" h="213">
                    <a:moveTo>
                      <a:pt x="239" y="1"/>
                    </a:moveTo>
                    <a:lnTo>
                      <a:pt x="222" y="14"/>
                    </a:lnTo>
                    <a:lnTo>
                      <a:pt x="215" y="35"/>
                    </a:lnTo>
                    <a:lnTo>
                      <a:pt x="215" y="104"/>
                    </a:lnTo>
                    <a:lnTo>
                      <a:pt x="284" y="104"/>
                    </a:lnTo>
                    <a:lnTo>
                      <a:pt x="281" y="17"/>
                    </a:lnTo>
                    <a:lnTo>
                      <a:pt x="265" y="5"/>
                    </a:lnTo>
                    <a:lnTo>
                      <a:pt x="239" y="1"/>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99" name="Group 98"/>
            <p:cNvGrpSpPr>
              <a:grpSpLocks/>
            </p:cNvGrpSpPr>
            <p:nvPr/>
          </p:nvGrpSpPr>
          <p:grpSpPr bwMode="auto">
            <a:xfrm>
              <a:off x="108" y="216"/>
              <a:ext cx="179" cy="213"/>
              <a:chOff x="108" y="216"/>
              <a:chExt cx="179" cy="213"/>
            </a:xfrm>
          </p:grpSpPr>
          <p:sp>
            <p:nvSpPr>
              <p:cNvPr id="130" name="Freeform 129"/>
              <p:cNvSpPr>
                <a:spLocks/>
              </p:cNvSpPr>
              <p:nvPr/>
            </p:nvSpPr>
            <p:spPr bwMode="auto">
              <a:xfrm>
                <a:off x="108" y="216"/>
                <a:ext cx="179" cy="213"/>
              </a:xfrm>
              <a:custGeom>
                <a:avLst/>
                <a:gdLst>
                  <a:gd name="T0" fmla="+- 0 121 108"/>
                  <a:gd name="T1" fmla="*/ T0 w 179"/>
                  <a:gd name="T2" fmla="+- 0 216 216"/>
                  <a:gd name="T3" fmla="*/ 216 h 213"/>
                  <a:gd name="T4" fmla="+- 0 108 108"/>
                  <a:gd name="T5" fmla="*/ T4 w 179"/>
                  <a:gd name="T6" fmla="+- 0 428 216"/>
                  <a:gd name="T7" fmla="*/ 428 h 213"/>
                  <a:gd name="T8" fmla="+- 0 254 108"/>
                  <a:gd name="T9" fmla="*/ T8 w 179"/>
                  <a:gd name="T10" fmla="+- 0 428 216"/>
                  <a:gd name="T11" fmla="*/ 428 h 213"/>
                  <a:gd name="T12" fmla="+- 0 274 108"/>
                  <a:gd name="T13" fmla="*/ T12 w 179"/>
                  <a:gd name="T14" fmla="+- 0 421 216"/>
                  <a:gd name="T15" fmla="*/ 421 h 213"/>
                  <a:gd name="T16" fmla="+- 0 285 108"/>
                  <a:gd name="T17" fmla="*/ T16 w 179"/>
                  <a:gd name="T18" fmla="+- 0 402 216"/>
                  <a:gd name="T19" fmla="*/ 402 h 213"/>
                  <a:gd name="T20" fmla="+- 0 286 108"/>
                  <a:gd name="T21" fmla="*/ T20 w 179"/>
                  <a:gd name="T22" fmla="+- 0 322 216"/>
                  <a:gd name="T23" fmla="*/ 322 h 213"/>
                  <a:gd name="T24" fmla="+- 0 215 108"/>
                  <a:gd name="T25" fmla="*/ T24 w 179"/>
                  <a:gd name="T26" fmla="+- 0 322 216"/>
                  <a:gd name="T27" fmla="*/ 322 h 213"/>
                  <a:gd name="T28" fmla="+- 0 213 108"/>
                  <a:gd name="T29" fmla="*/ T28 w 179"/>
                  <a:gd name="T30" fmla="+- 0 299 216"/>
                  <a:gd name="T31" fmla="*/ 299 h 213"/>
                  <a:gd name="T32" fmla="+- 0 180 108"/>
                  <a:gd name="T33" fmla="*/ T32 w 179"/>
                  <a:gd name="T34" fmla="+- 0 243 216"/>
                  <a:gd name="T35" fmla="*/ 243 h 213"/>
                  <a:gd name="T36" fmla="+- 0 143 108"/>
                  <a:gd name="T37" fmla="*/ T36 w 179"/>
                  <a:gd name="T38" fmla="+- 0 221 216"/>
                  <a:gd name="T39" fmla="*/ 221 h 213"/>
                  <a:gd name="T40" fmla="+- 0 121 108"/>
                  <a:gd name="T41" fmla="*/ T40 w 179"/>
                  <a:gd name="T42" fmla="+- 0 216 216"/>
                  <a:gd name="T43" fmla="*/ 216 h 21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79" h="213">
                    <a:moveTo>
                      <a:pt x="13" y="0"/>
                    </a:moveTo>
                    <a:lnTo>
                      <a:pt x="0" y="212"/>
                    </a:lnTo>
                    <a:lnTo>
                      <a:pt x="146" y="212"/>
                    </a:lnTo>
                    <a:lnTo>
                      <a:pt x="166" y="205"/>
                    </a:lnTo>
                    <a:lnTo>
                      <a:pt x="177" y="186"/>
                    </a:lnTo>
                    <a:lnTo>
                      <a:pt x="178" y="106"/>
                    </a:lnTo>
                    <a:lnTo>
                      <a:pt x="107" y="106"/>
                    </a:lnTo>
                    <a:lnTo>
                      <a:pt x="105" y="83"/>
                    </a:lnTo>
                    <a:lnTo>
                      <a:pt x="72" y="27"/>
                    </a:lnTo>
                    <a:lnTo>
                      <a:pt x="35" y="5"/>
                    </a:lnTo>
                    <a:lnTo>
                      <a:pt x="13" y="0"/>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131" name="Freeform 130"/>
              <p:cNvSpPr>
                <a:spLocks/>
              </p:cNvSpPr>
              <p:nvPr/>
            </p:nvSpPr>
            <p:spPr bwMode="auto">
              <a:xfrm>
                <a:off x="108" y="216"/>
                <a:ext cx="179" cy="213"/>
              </a:xfrm>
              <a:custGeom>
                <a:avLst/>
                <a:gdLst>
                  <a:gd name="T0" fmla="+- 0 262 108"/>
                  <a:gd name="T1" fmla="*/ T0 w 179"/>
                  <a:gd name="T2" fmla="+- 0 217 216"/>
                  <a:gd name="T3" fmla="*/ 217 h 213"/>
                  <a:gd name="T4" fmla="+- 0 236 108"/>
                  <a:gd name="T5" fmla="*/ T4 w 179"/>
                  <a:gd name="T6" fmla="+- 0 221 216"/>
                  <a:gd name="T7" fmla="*/ 221 h 213"/>
                  <a:gd name="T8" fmla="+- 0 221 108"/>
                  <a:gd name="T9" fmla="*/ T8 w 179"/>
                  <a:gd name="T10" fmla="+- 0 233 216"/>
                  <a:gd name="T11" fmla="*/ 233 h 213"/>
                  <a:gd name="T12" fmla="+- 0 215 108"/>
                  <a:gd name="T13" fmla="*/ T12 w 179"/>
                  <a:gd name="T14" fmla="+- 0 322 216"/>
                  <a:gd name="T15" fmla="*/ 322 h 213"/>
                  <a:gd name="T16" fmla="+- 0 286 108"/>
                  <a:gd name="T17" fmla="*/ T16 w 179"/>
                  <a:gd name="T18" fmla="+- 0 322 216"/>
                  <a:gd name="T19" fmla="*/ 322 h 213"/>
                  <a:gd name="T20" fmla="+- 0 286 108"/>
                  <a:gd name="T21" fmla="*/ T20 w 179"/>
                  <a:gd name="T22" fmla="+- 0 251 216"/>
                  <a:gd name="T23" fmla="*/ 251 h 213"/>
                  <a:gd name="T24" fmla="+- 0 279 108"/>
                  <a:gd name="T25" fmla="*/ T24 w 179"/>
                  <a:gd name="T26" fmla="+- 0 230 216"/>
                  <a:gd name="T27" fmla="*/ 230 h 213"/>
                  <a:gd name="T28" fmla="+- 0 262 108"/>
                  <a:gd name="T29" fmla="*/ T28 w 179"/>
                  <a:gd name="T30" fmla="+- 0 217 216"/>
                  <a:gd name="T31" fmla="*/ 217 h 213"/>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79" h="213">
                    <a:moveTo>
                      <a:pt x="154" y="1"/>
                    </a:moveTo>
                    <a:lnTo>
                      <a:pt x="128" y="5"/>
                    </a:lnTo>
                    <a:lnTo>
                      <a:pt x="113" y="17"/>
                    </a:lnTo>
                    <a:lnTo>
                      <a:pt x="107" y="106"/>
                    </a:lnTo>
                    <a:lnTo>
                      <a:pt x="178" y="106"/>
                    </a:lnTo>
                    <a:lnTo>
                      <a:pt x="178" y="35"/>
                    </a:lnTo>
                    <a:lnTo>
                      <a:pt x="171" y="14"/>
                    </a:lnTo>
                    <a:lnTo>
                      <a:pt x="154" y="1"/>
                    </a:lnTo>
                    <a:close/>
                  </a:path>
                </a:pathLst>
              </a:custGeom>
              <a:solidFill>
                <a:srgbClr val="EE293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0" name="Group 99"/>
            <p:cNvGrpSpPr>
              <a:grpSpLocks/>
            </p:cNvGrpSpPr>
            <p:nvPr/>
          </p:nvGrpSpPr>
          <p:grpSpPr bwMode="auto">
            <a:xfrm>
              <a:off x="0" y="286"/>
              <a:ext cx="178" cy="142"/>
              <a:chOff x="0" y="286"/>
              <a:chExt cx="178" cy="142"/>
            </a:xfrm>
          </p:grpSpPr>
          <p:sp>
            <p:nvSpPr>
              <p:cNvPr id="129" name="Freeform 128"/>
              <p:cNvSpPr>
                <a:spLocks/>
              </p:cNvSpPr>
              <p:nvPr/>
            </p:nvSpPr>
            <p:spPr bwMode="auto">
              <a:xfrm>
                <a:off x="0" y="286"/>
                <a:ext cx="178" cy="142"/>
              </a:xfrm>
              <a:custGeom>
                <a:avLst/>
                <a:gdLst>
                  <a:gd name="T0" fmla="*/ 35 w 178"/>
                  <a:gd name="T1" fmla="+- 0 286 286"/>
                  <a:gd name="T2" fmla="*/ 286 h 142"/>
                  <a:gd name="T3" fmla="*/ 15 w 178"/>
                  <a:gd name="T4" fmla="+- 0 293 286"/>
                  <a:gd name="T5" fmla="*/ 293 h 142"/>
                  <a:gd name="T6" fmla="*/ 2 w 178"/>
                  <a:gd name="T7" fmla="+- 0 310 286"/>
                  <a:gd name="T8" fmla="*/ 310 h 142"/>
                  <a:gd name="T9" fmla="*/ 0 w 178"/>
                  <a:gd name="T10" fmla="+- 0 357 286"/>
                  <a:gd name="T11" fmla="*/ 357 h 142"/>
                  <a:gd name="T12" fmla="*/ 0 w 178"/>
                  <a:gd name="T13" fmla="+- 0 393 286"/>
                  <a:gd name="T14" fmla="*/ 393 h 142"/>
                  <a:gd name="T15" fmla="*/ 7 w 178"/>
                  <a:gd name="T16" fmla="+- 0 414 286"/>
                  <a:gd name="T17" fmla="*/ 414 h 142"/>
                  <a:gd name="T18" fmla="*/ 24 w 178"/>
                  <a:gd name="T19" fmla="+- 0 426 286"/>
                  <a:gd name="T20" fmla="*/ 426 h 142"/>
                  <a:gd name="T21" fmla="*/ 143 w 178"/>
                  <a:gd name="T22" fmla="+- 0 428 286"/>
                  <a:gd name="T23" fmla="*/ 428 h 142"/>
                  <a:gd name="T24" fmla="*/ 164 w 178"/>
                  <a:gd name="T25" fmla="+- 0 422 286"/>
                  <a:gd name="T26" fmla="*/ 422 h 142"/>
                  <a:gd name="T27" fmla="*/ 178 w 178"/>
                  <a:gd name="T28" fmla="+- 0 405 286"/>
                  <a:gd name="T29" fmla="*/ 405 h 142"/>
                  <a:gd name="T30" fmla="*/ 174 w 178"/>
                  <a:gd name="T31" fmla="+- 0 379 286"/>
                  <a:gd name="T32" fmla="*/ 379 h 142"/>
                  <a:gd name="T33" fmla="*/ 162 w 178"/>
                  <a:gd name="T34" fmla="+- 0 363 286"/>
                  <a:gd name="T35" fmla="*/ 363 h 142"/>
                  <a:gd name="T36" fmla="*/ 145 w 178"/>
                  <a:gd name="T37" fmla="+- 0 357 286"/>
                  <a:gd name="T38" fmla="*/ 357 h 142"/>
                  <a:gd name="T39" fmla="*/ 72 w 178"/>
                  <a:gd name="T40" fmla="+- 0 357 286"/>
                  <a:gd name="T41" fmla="*/ 357 h 142"/>
                  <a:gd name="T42" fmla="*/ 72 w 178"/>
                  <a:gd name="T43" fmla="+- 0 322 286"/>
                  <a:gd name="T44" fmla="*/ 322 h 142"/>
                  <a:gd name="T45" fmla="*/ 65 w 178"/>
                  <a:gd name="T46" fmla="+- 0 301 286"/>
                  <a:gd name="T47" fmla="*/ 301 h 142"/>
                  <a:gd name="T48" fmla="*/ 48 w 178"/>
                  <a:gd name="T49" fmla="+- 0 288 286"/>
                  <a:gd name="T50" fmla="*/ 288 h 142"/>
                  <a:gd name="T51" fmla="*/ 35 w 178"/>
                  <a:gd name="T52" fmla="+- 0 286 286"/>
                  <a:gd name="T53" fmla="*/ 286 h 142"/>
                </a:gdLst>
                <a:ahLst/>
                <a:cxnLst>
                  <a:cxn ang="0">
                    <a:pos x="T0" y="T2"/>
                  </a:cxn>
                  <a:cxn ang="0">
                    <a:pos x="T3" y="T5"/>
                  </a:cxn>
                  <a:cxn ang="0">
                    <a:pos x="T6" y="T8"/>
                  </a:cxn>
                  <a:cxn ang="0">
                    <a:pos x="T9" y="T11"/>
                  </a:cxn>
                  <a:cxn ang="0">
                    <a:pos x="T12" y="T14"/>
                  </a:cxn>
                  <a:cxn ang="0">
                    <a:pos x="T15" y="T17"/>
                  </a:cxn>
                  <a:cxn ang="0">
                    <a:pos x="T18" y="T20"/>
                  </a:cxn>
                  <a:cxn ang="0">
                    <a:pos x="T21" y="T23"/>
                  </a:cxn>
                  <a:cxn ang="0">
                    <a:pos x="T24" y="T26"/>
                  </a:cxn>
                  <a:cxn ang="0">
                    <a:pos x="T27" y="T29"/>
                  </a:cxn>
                  <a:cxn ang="0">
                    <a:pos x="T30" y="T32"/>
                  </a:cxn>
                  <a:cxn ang="0">
                    <a:pos x="T33" y="T35"/>
                  </a:cxn>
                  <a:cxn ang="0">
                    <a:pos x="T36" y="T38"/>
                  </a:cxn>
                  <a:cxn ang="0">
                    <a:pos x="T39" y="T41"/>
                  </a:cxn>
                  <a:cxn ang="0">
                    <a:pos x="T42" y="T44"/>
                  </a:cxn>
                  <a:cxn ang="0">
                    <a:pos x="T45" y="T47"/>
                  </a:cxn>
                  <a:cxn ang="0">
                    <a:pos x="T48" y="T50"/>
                  </a:cxn>
                  <a:cxn ang="0">
                    <a:pos x="T51" y="T53"/>
                  </a:cxn>
                </a:cxnLst>
                <a:rect l="0" t="0" r="r" b="b"/>
                <a:pathLst>
                  <a:path w="178" h="142">
                    <a:moveTo>
                      <a:pt x="35" y="0"/>
                    </a:moveTo>
                    <a:lnTo>
                      <a:pt x="15" y="7"/>
                    </a:lnTo>
                    <a:lnTo>
                      <a:pt x="2" y="24"/>
                    </a:lnTo>
                    <a:lnTo>
                      <a:pt x="0" y="71"/>
                    </a:lnTo>
                    <a:lnTo>
                      <a:pt x="0" y="107"/>
                    </a:lnTo>
                    <a:lnTo>
                      <a:pt x="7" y="128"/>
                    </a:lnTo>
                    <a:lnTo>
                      <a:pt x="24" y="140"/>
                    </a:lnTo>
                    <a:lnTo>
                      <a:pt x="143" y="142"/>
                    </a:lnTo>
                    <a:lnTo>
                      <a:pt x="164" y="136"/>
                    </a:lnTo>
                    <a:lnTo>
                      <a:pt x="178" y="119"/>
                    </a:lnTo>
                    <a:lnTo>
                      <a:pt x="174" y="93"/>
                    </a:lnTo>
                    <a:lnTo>
                      <a:pt x="162" y="77"/>
                    </a:lnTo>
                    <a:lnTo>
                      <a:pt x="145" y="71"/>
                    </a:lnTo>
                    <a:lnTo>
                      <a:pt x="72" y="71"/>
                    </a:lnTo>
                    <a:lnTo>
                      <a:pt x="72" y="36"/>
                    </a:lnTo>
                    <a:lnTo>
                      <a:pt x="65" y="15"/>
                    </a:lnTo>
                    <a:lnTo>
                      <a:pt x="48" y="2"/>
                    </a:lnTo>
                    <a:lnTo>
                      <a:pt x="35"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1" name="Group 100"/>
            <p:cNvGrpSpPr>
              <a:grpSpLocks/>
            </p:cNvGrpSpPr>
            <p:nvPr/>
          </p:nvGrpSpPr>
          <p:grpSpPr bwMode="auto">
            <a:xfrm>
              <a:off x="36" y="73"/>
              <a:ext cx="145" cy="142"/>
              <a:chOff x="36" y="73"/>
              <a:chExt cx="145" cy="142"/>
            </a:xfrm>
          </p:grpSpPr>
          <p:sp>
            <p:nvSpPr>
              <p:cNvPr id="128" name="Freeform 127"/>
              <p:cNvSpPr>
                <a:spLocks/>
              </p:cNvSpPr>
              <p:nvPr/>
            </p:nvSpPr>
            <p:spPr bwMode="auto">
              <a:xfrm>
                <a:off x="36" y="73"/>
                <a:ext cx="145" cy="142"/>
              </a:xfrm>
              <a:custGeom>
                <a:avLst/>
                <a:gdLst>
                  <a:gd name="T0" fmla="+- 0 104 36"/>
                  <a:gd name="T1" fmla="*/ T0 w 145"/>
                  <a:gd name="T2" fmla="+- 0 73 73"/>
                  <a:gd name="T3" fmla="*/ 73 h 142"/>
                  <a:gd name="T4" fmla="+- 0 49 36"/>
                  <a:gd name="T5" fmla="*/ T4 w 145"/>
                  <a:gd name="T6" fmla="+- 0 104 73"/>
                  <a:gd name="T7" fmla="*/ 104 h 142"/>
                  <a:gd name="T8" fmla="+- 0 36 36"/>
                  <a:gd name="T9" fmla="*/ T8 w 145"/>
                  <a:gd name="T10" fmla="+- 0 147 73"/>
                  <a:gd name="T11" fmla="*/ 147 h 142"/>
                  <a:gd name="T12" fmla="+- 0 40 36"/>
                  <a:gd name="T13" fmla="*/ T12 w 145"/>
                  <a:gd name="T14" fmla="+- 0 169 73"/>
                  <a:gd name="T15" fmla="*/ 169 h 142"/>
                  <a:gd name="T16" fmla="+- 0 51 36"/>
                  <a:gd name="T17" fmla="*/ T16 w 145"/>
                  <a:gd name="T18" fmla="+- 0 187 73"/>
                  <a:gd name="T19" fmla="*/ 187 h 142"/>
                  <a:gd name="T20" fmla="+- 0 66 36"/>
                  <a:gd name="T21" fmla="*/ T20 w 145"/>
                  <a:gd name="T22" fmla="+- 0 202 73"/>
                  <a:gd name="T23" fmla="*/ 202 h 142"/>
                  <a:gd name="T24" fmla="+- 0 86 36"/>
                  <a:gd name="T25" fmla="*/ T24 w 145"/>
                  <a:gd name="T26" fmla="+- 0 212 73"/>
                  <a:gd name="T27" fmla="*/ 212 h 142"/>
                  <a:gd name="T28" fmla="+- 0 109 36"/>
                  <a:gd name="T29" fmla="*/ T28 w 145"/>
                  <a:gd name="T30" fmla="+- 0 215 73"/>
                  <a:gd name="T31" fmla="*/ 215 h 142"/>
                  <a:gd name="T32" fmla="+- 0 131 36"/>
                  <a:gd name="T33" fmla="*/ T32 w 145"/>
                  <a:gd name="T34" fmla="+- 0 211 73"/>
                  <a:gd name="T35" fmla="*/ 211 h 142"/>
                  <a:gd name="T36" fmla="+- 0 151 36"/>
                  <a:gd name="T37" fmla="*/ T36 w 145"/>
                  <a:gd name="T38" fmla="+- 0 201 73"/>
                  <a:gd name="T39" fmla="*/ 201 h 142"/>
                  <a:gd name="T40" fmla="+- 0 166 36"/>
                  <a:gd name="T41" fmla="*/ T40 w 145"/>
                  <a:gd name="T42" fmla="+- 0 186 73"/>
                  <a:gd name="T43" fmla="*/ 186 h 142"/>
                  <a:gd name="T44" fmla="+- 0 176 36"/>
                  <a:gd name="T45" fmla="*/ T44 w 145"/>
                  <a:gd name="T46" fmla="+- 0 166 73"/>
                  <a:gd name="T47" fmla="*/ 166 h 142"/>
                  <a:gd name="T48" fmla="+- 0 180 36"/>
                  <a:gd name="T49" fmla="*/ T48 w 145"/>
                  <a:gd name="T50" fmla="+- 0 144 73"/>
                  <a:gd name="T51" fmla="*/ 144 h 142"/>
                  <a:gd name="T52" fmla="+- 0 180 36"/>
                  <a:gd name="T53" fmla="*/ T52 w 145"/>
                  <a:gd name="T54" fmla="+- 0 140 73"/>
                  <a:gd name="T55" fmla="*/ 140 h 142"/>
                  <a:gd name="T56" fmla="+- 0 148 36"/>
                  <a:gd name="T57" fmla="*/ T56 w 145"/>
                  <a:gd name="T58" fmla="+- 0 86 73"/>
                  <a:gd name="T59" fmla="*/ 86 h 142"/>
                  <a:gd name="T60" fmla="+- 0 104 36"/>
                  <a:gd name="T61" fmla="*/ T60 w 145"/>
                  <a:gd name="T62" fmla="+- 0 73 73"/>
                  <a:gd name="T63"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5" h="142">
                    <a:moveTo>
                      <a:pt x="68" y="0"/>
                    </a:moveTo>
                    <a:lnTo>
                      <a:pt x="13" y="31"/>
                    </a:lnTo>
                    <a:lnTo>
                      <a:pt x="0" y="74"/>
                    </a:lnTo>
                    <a:lnTo>
                      <a:pt x="4" y="96"/>
                    </a:lnTo>
                    <a:lnTo>
                      <a:pt x="15" y="114"/>
                    </a:lnTo>
                    <a:lnTo>
                      <a:pt x="30" y="129"/>
                    </a:lnTo>
                    <a:lnTo>
                      <a:pt x="50" y="139"/>
                    </a:lnTo>
                    <a:lnTo>
                      <a:pt x="73" y="142"/>
                    </a:lnTo>
                    <a:lnTo>
                      <a:pt x="95" y="138"/>
                    </a:lnTo>
                    <a:lnTo>
                      <a:pt x="115" y="128"/>
                    </a:lnTo>
                    <a:lnTo>
                      <a:pt x="130" y="113"/>
                    </a:lnTo>
                    <a:lnTo>
                      <a:pt x="140" y="93"/>
                    </a:lnTo>
                    <a:lnTo>
                      <a:pt x="144" y="71"/>
                    </a:lnTo>
                    <a:lnTo>
                      <a:pt x="144" y="67"/>
                    </a:lnTo>
                    <a:lnTo>
                      <a:pt x="112" y="13"/>
                    </a:lnTo>
                    <a:lnTo>
                      <a:pt x="68" y="0"/>
                    </a:lnTo>
                    <a:close/>
                  </a:path>
                </a:pathLst>
              </a:custGeom>
              <a:solidFill>
                <a:srgbClr val="EF3A6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2" name="Group 101"/>
            <p:cNvGrpSpPr>
              <a:grpSpLocks/>
            </p:cNvGrpSpPr>
            <p:nvPr/>
          </p:nvGrpSpPr>
          <p:grpSpPr bwMode="auto">
            <a:xfrm>
              <a:off x="108" y="73"/>
              <a:ext cx="73" cy="142"/>
              <a:chOff x="108" y="73"/>
              <a:chExt cx="73" cy="142"/>
            </a:xfrm>
          </p:grpSpPr>
          <p:sp>
            <p:nvSpPr>
              <p:cNvPr id="127" name="Freeform 126"/>
              <p:cNvSpPr>
                <a:spLocks/>
              </p:cNvSpPr>
              <p:nvPr/>
            </p:nvSpPr>
            <p:spPr bwMode="auto">
              <a:xfrm>
                <a:off x="108" y="73"/>
                <a:ext cx="73" cy="142"/>
              </a:xfrm>
              <a:custGeom>
                <a:avLst/>
                <a:gdLst>
                  <a:gd name="T0" fmla="+- 0 109 108"/>
                  <a:gd name="T1" fmla="*/ T0 w 73"/>
                  <a:gd name="T2" fmla="+- 0 73 73"/>
                  <a:gd name="T3" fmla="*/ 73 h 142"/>
                  <a:gd name="T4" fmla="+- 0 108 108"/>
                  <a:gd name="T5" fmla="*/ T4 w 73"/>
                  <a:gd name="T6" fmla="+- 0 215 73"/>
                  <a:gd name="T7" fmla="*/ 215 h 142"/>
                  <a:gd name="T8" fmla="+- 0 130 108"/>
                  <a:gd name="T9" fmla="*/ T8 w 73"/>
                  <a:gd name="T10" fmla="+- 0 212 73"/>
                  <a:gd name="T11" fmla="*/ 212 h 142"/>
                  <a:gd name="T12" fmla="+- 0 150 108"/>
                  <a:gd name="T13" fmla="*/ T12 w 73"/>
                  <a:gd name="T14" fmla="+- 0 202 73"/>
                  <a:gd name="T15" fmla="*/ 202 h 142"/>
                  <a:gd name="T16" fmla="+- 0 165 108"/>
                  <a:gd name="T17" fmla="*/ T16 w 73"/>
                  <a:gd name="T18" fmla="+- 0 187 73"/>
                  <a:gd name="T19" fmla="*/ 187 h 142"/>
                  <a:gd name="T20" fmla="+- 0 176 108"/>
                  <a:gd name="T21" fmla="*/ T20 w 73"/>
                  <a:gd name="T22" fmla="+- 0 168 73"/>
                  <a:gd name="T23" fmla="*/ 168 h 142"/>
                  <a:gd name="T24" fmla="+- 0 180 108"/>
                  <a:gd name="T25" fmla="*/ T24 w 73"/>
                  <a:gd name="T26" fmla="+- 0 146 73"/>
                  <a:gd name="T27" fmla="*/ 146 h 142"/>
                  <a:gd name="T28" fmla="+- 0 180 108"/>
                  <a:gd name="T29" fmla="*/ T28 w 73"/>
                  <a:gd name="T30" fmla="+- 0 144 73"/>
                  <a:gd name="T31" fmla="*/ 144 h 142"/>
                  <a:gd name="T32" fmla="+- 0 176 108"/>
                  <a:gd name="T33" fmla="*/ T32 w 73"/>
                  <a:gd name="T34" fmla="+- 0 122 73"/>
                  <a:gd name="T35" fmla="*/ 122 h 142"/>
                  <a:gd name="T36" fmla="+- 0 166 108"/>
                  <a:gd name="T37" fmla="*/ T36 w 73"/>
                  <a:gd name="T38" fmla="+- 0 103 73"/>
                  <a:gd name="T39" fmla="*/ 103 h 142"/>
                  <a:gd name="T40" fmla="+- 0 151 108"/>
                  <a:gd name="T41" fmla="*/ T40 w 73"/>
                  <a:gd name="T42" fmla="+- 0 87 73"/>
                  <a:gd name="T43" fmla="*/ 87 h 142"/>
                  <a:gd name="T44" fmla="+- 0 131 108"/>
                  <a:gd name="T45" fmla="*/ T44 w 73"/>
                  <a:gd name="T46" fmla="+- 0 77 73"/>
                  <a:gd name="T47" fmla="*/ 77 h 142"/>
                  <a:gd name="T48" fmla="+- 0 109 108"/>
                  <a:gd name="T49" fmla="*/ T48 w 73"/>
                  <a:gd name="T50" fmla="+- 0 73 73"/>
                  <a:gd name="T51" fmla="*/ 73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73" h="142">
                    <a:moveTo>
                      <a:pt x="1" y="0"/>
                    </a:moveTo>
                    <a:lnTo>
                      <a:pt x="0" y="142"/>
                    </a:lnTo>
                    <a:lnTo>
                      <a:pt x="22" y="139"/>
                    </a:lnTo>
                    <a:lnTo>
                      <a:pt x="42" y="129"/>
                    </a:lnTo>
                    <a:lnTo>
                      <a:pt x="57" y="114"/>
                    </a:lnTo>
                    <a:lnTo>
                      <a:pt x="68" y="95"/>
                    </a:lnTo>
                    <a:lnTo>
                      <a:pt x="72" y="73"/>
                    </a:lnTo>
                    <a:lnTo>
                      <a:pt x="72" y="71"/>
                    </a:lnTo>
                    <a:lnTo>
                      <a:pt x="68" y="49"/>
                    </a:lnTo>
                    <a:lnTo>
                      <a:pt x="58" y="30"/>
                    </a:lnTo>
                    <a:lnTo>
                      <a:pt x="43" y="14"/>
                    </a:lnTo>
                    <a:lnTo>
                      <a:pt x="23" y="4"/>
                    </a:lnTo>
                    <a:lnTo>
                      <a:pt x="1" y="0"/>
                    </a:lnTo>
                    <a:close/>
                  </a:path>
                </a:pathLst>
              </a:custGeom>
              <a:solidFill>
                <a:srgbClr val="EE2C4C"/>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3" name="Group 102"/>
            <p:cNvGrpSpPr>
              <a:grpSpLocks/>
            </p:cNvGrpSpPr>
            <p:nvPr/>
          </p:nvGrpSpPr>
          <p:grpSpPr bwMode="auto">
            <a:xfrm>
              <a:off x="0" y="428"/>
              <a:ext cx="322" cy="71"/>
              <a:chOff x="0" y="428"/>
              <a:chExt cx="322" cy="71"/>
            </a:xfrm>
          </p:grpSpPr>
          <p:sp>
            <p:nvSpPr>
              <p:cNvPr id="126" name="Freeform 125"/>
              <p:cNvSpPr>
                <a:spLocks/>
              </p:cNvSpPr>
              <p:nvPr/>
            </p:nvSpPr>
            <p:spPr bwMode="auto">
              <a:xfrm>
                <a:off x="0" y="428"/>
                <a:ext cx="322" cy="71"/>
              </a:xfrm>
              <a:custGeom>
                <a:avLst/>
                <a:gdLst>
                  <a:gd name="T0" fmla="*/ 322 w 322"/>
                  <a:gd name="T1" fmla="+- 0 428 428"/>
                  <a:gd name="T2" fmla="*/ 428 h 71"/>
                  <a:gd name="T3" fmla="*/ 8 w 322"/>
                  <a:gd name="T4" fmla="+- 0 428 428"/>
                  <a:gd name="T5" fmla="*/ 428 h 71"/>
                  <a:gd name="T6" fmla="*/ 0 w 322"/>
                  <a:gd name="T7" fmla="+- 0 436 428"/>
                  <a:gd name="T8" fmla="*/ 436 h 71"/>
                  <a:gd name="T9" fmla="*/ 0 w 322"/>
                  <a:gd name="T10" fmla="+- 0 491 428"/>
                  <a:gd name="T11" fmla="*/ 491 h 71"/>
                  <a:gd name="T12" fmla="*/ 8 w 322"/>
                  <a:gd name="T13" fmla="+- 0 499 428"/>
                  <a:gd name="T14" fmla="*/ 499 h 71"/>
                  <a:gd name="T15" fmla="*/ 322 w 322"/>
                  <a:gd name="T16" fmla="+- 0 499 428"/>
                  <a:gd name="T17" fmla="*/ 499 h 71"/>
                  <a:gd name="T18" fmla="*/ 322 w 322"/>
                  <a:gd name="T19" fmla="+- 0 428 428"/>
                  <a:gd name="T20" fmla="*/ 428 h 71"/>
                </a:gdLst>
                <a:ahLst/>
                <a:cxnLst>
                  <a:cxn ang="0">
                    <a:pos x="T0" y="T2"/>
                  </a:cxn>
                  <a:cxn ang="0">
                    <a:pos x="T3" y="T5"/>
                  </a:cxn>
                  <a:cxn ang="0">
                    <a:pos x="T6" y="T8"/>
                  </a:cxn>
                  <a:cxn ang="0">
                    <a:pos x="T9" y="T11"/>
                  </a:cxn>
                  <a:cxn ang="0">
                    <a:pos x="T12" y="T14"/>
                  </a:cxn>
                  <a:cxn ang="0">
                    <a:pos x="T15" y="T17"/>
                  </a:cxn>
                  <a:cxn ang="0">
                    <a:pos x="T18" y="T20"/>
                  </a:cxn>
                </a:cxnLst>
                <a:rect l="0" t="0" r="r" b="b"/>
                <a:pathLst>
                  <a:path w="322" h="71">
                    <a:moveTo>
                      <a:pt x="322" y="0"/>
                    </a:moveTo>
                    <a:lnTo>
                      <a:pt x="8" y="0"/>
                    </a:lnTo>
                    <a:lnTo>
                      <a:pt x="0" y="8"/>
                    </a:lnTo>
                    <a:lnTo>
                      <a:pt x="0" y="63"/>
                    </a:lnTo>
                    <a:lnTo>
                      <a:pt x="8" y="71"/>
                    </a:lnTo>
                    <a:lnTo>
                      <a:pt x="322" y="71"/>
                    </a:lnTo>
                    <a:lnTo>
                      <a:pt x="322" y="0"/>
                    </a:lnTo>
                    <a:close/>
                  </a:path>
                </a:pathLst>
              </a:custGeom>
              <a:solidFill>
                <a:srgbClr val="58535E"/>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4" name="Group 103"/>
            <p:cNvGrpSpPr>
              <a:grpSpLocks/>
            </p:cNvGrpSpPr>
            <p:nvPr/>
          </p:nvGrpSpPr>
          <p:grpSpPr bwMode="auto">
            <a:xfrm>
              <a:off x="125" y="464"/>
              <a:ext cx="197" cy="2"/>
              <a:chOff x="125" y="464"/>
              <a:chExt cx="197" cy="2"/>
            </a:xfrm>
          </p:grpSpPr>
          <p:sp>
            <p:nvSpPr>
              <p:cNvPr id="125" name="Freeform 124"/>
              <p:cNvSpPr>
                <a:spLocks/>
              </p:cNvSpPr>
              <p:nvPr/>
            </p:nvSpPr>
            <p:spPr bwMode="auto">
              <a:xfrm>
                <a:off x="125" y="464"/>
                <a:ext cx="197" cy="2"/>
              </a:xfrm>
              <a:custGeom>
                <a:avLst/>
                <a:gdLst>
                  <a:gd name="T0" fmla="+- 0 125 125"/>
                  <a:gd name="T1" fmla="*/ T0 w 197"/>
                  <a:gd name="T2" fmla="+- 0 322 125"/>
                  <a:gd name="T3" fmla="*/ T2 w 197"/>
                </a:gdLst>
                <a:ahLst/>
                <a:cxnLst>
                  <a:cxn ang="0">
                    <a:pos x="T1" y="0"/>
                  </a:cxn>
                  <a:cxn ang="0">
                    <a:pos x="T3" y="0"/>
                  </a:cxn>
                </a:cxnLst>
                <a:rect l="0" t="0" r="r" b="b"/>
                <a:pathLst>
                  <a:path w="197">
                    <a:moveTo>
                      <a:pt x="0" y="0"/>
                    </a:moveTo>
                    <a:lnTo>
                      <a:pt x="197" y="0"/>
                    </a:lnTo>
                  </a:path>
                </a:pathLst>
              </a:custGeom>
              <a:noFill/>
              <a:ln w="46330">
                <a:solidFill>
                  <a:srgbClr val="3C3744"/>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grpSp>
        <p:grpSp>
          <p:nvGrpSpPr>
            <p:cNvPr id="105" name="Group 104"/>
            <p:cNvGrpSpPr>
              <a:grpSpLocks/>
            </p:cNvGrpSpPr>
            <p:nvPr/>
          </p:nvGrpSpPr>
          <p:grpSpPr bwMode="auto">
            <a:xfrm>
              <a:off x="393" y="464"/>
              <a:ext cx="213" cy="142"/>
              <a:chOff x="393" y="464"/>
              <a:chExt cx="213" cy="142"/>
            </a:xfrm>
          </p:grpSpPr>
          <p:sp>
            <p:nvSpPr>
              <p:cNvPr id="124" name="Freeform 123"/>
              <p:cNvSpPr>
                <a:spLocks/>
              </p:cNvSpPr>
              <p:nvPr/>
            </p:nvSpPr>
            <p:spPr bwMode="auto">
              <a:xfrm>
                <a:off x="393" y="464"/>
                <a:ext cx="213" cy="142"/>
              </a:xfrm>
              <a:custGeom>
                <a:avLst/>
                <a:gdLst>
                  <a:gd name="T0" fmla="+- 0 499 393"/>
                  <a:gd name="T1" fmla="*/ T0 w 213"/>
                  <a:gd name="T2" fmla="+- 0 464 464"/>
                  <a:gd name="T3" fmla="*/ 464 h 142"/>
                  <a:gd name="T4" fmla="+- 0 437 393"/>
                  <a:gd name="T5" fmla="*/ T4 w 213"/>
                  <a:gd name="T6" fmla="+- 0 484 464"/>
                  <a:gd name="T7" fmla="*/ 484 h 142"/>
                  <a:gd name="T8" fmla="+- 0 398 393"/>
                  <a:gd name="T9" fmla="*/ T8 w 213"/>
                  <a:gd name="T10" fmla="+- 0 536 464"/>
                  <a:gd name="T11" fmla="*/ 536 h 142"/>
                  <a:gd name="T12" fmla="+- 0 393 393"/>
                  <a:gd name="T13" fmla="*/ T12 w 213"/>
                  <a:gd name="T14" fmla="+- 0 588 464"/>
                  <a:gd name="T15" fmla="*/ 588 h 142"/>
                  <a:gd name="T16" fmla="+- 0 393 393"/>
                  <a:gd name="T17" fmla="*/ T16 w 213"/>
                  <a:gd name="T18" fmla="+- 0 598 464"/>
                  <a:gd name="T19" fmla="*/ 598 h 142"/>
                  <a:gd name="T20" fmla="+- 0 400 393"/>
                  <a:gd name="T21" fmla="*/ T20 w 213"/>
                  <a:gd name="T22" fmla="+- 0 606 464"/>
                  <a:gd name="T23" fmla="*/ 606 h 142"/>
                  <a:gd name="T24" fmla="+- 0 598 393"/>
                  <a:gd name="T25" fmla="*/ T24 w 213"/>
                  <a:gd name="T26" fmla="+- 0 606 464"/>
                  <a:gd name="T27" fmla="*/ 606 h 142"/>
                  <a:gd name="T28" fmla="+- 0 606 393"/>
                  <a:gd name="T29" fmla="*/ T28 w 213"/>
                  <a:gd name="T30" fmla="+- 0 598 464"/>
                  <a:gd name="T31" fmla="*/ 598 h 142"/>
                  <a:gd name="T32" fmla="+- 0 606 393"/>
                  <a:gd name="T33" fmla="*/ T32 w 213"/>
                  <a:gd name="T34" fmla="+- 0 570 464"/>
                  <a:gd name="T35" fmla="*/ 570 h 142"/>
                  <a:gd name="T36" fmla="+- 0 585 393"/>
                  <a:gd name="T37" fmla="*/ T36 w 213"/>
                  <a:gd name="T38" fmla="+- 0 508 464"/>
                  <a:gd name="T39" fmla="*/ 508 h 142"/>
                  <a:gd name="T40" fmla="+- 0 533 393"/>
                  <a:gd name="T41" fmla="*/ T40 w 213"/>
                  <a:gd name="T42" fmla="+- 0 469 464"/>
                  <a:gd name="T43" fmla="*/ 469 h 142"/>
                  <a:gd name="T44" fmla="+- 0 499 393"/>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7"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6" name="Group 105"/>
            <p:cNvGrpSpPr>
              <a:grpSpLocks/>
            </p:cNvGrpSpPr>
            <p:nvPr/>
          </p:nvGrpSpPr>
          <p:grpSpPr bwMode="auto">
            <a:xfrm>
              <a:off x="499" y="464"/>
              <a:ext cx="107" cy="142"/>
              <a:chOff x="499" y="464"/>
              <a:chExt cx="107" cy="142"/>
            </a:xfrm>
          </p:grpSpPr>
          <p:sp>
            <p:nvSpPr>
              <p:cNvPr id="123" name="Freeform 122"/>
              <p:cNvSpPr>
                <a:spLocks/>
              </p:cNvSpPr>
              <p:nvPr/>
            </p:nvSpPr>
            <p:spPr bwMode="auto">
              <a:xfrm>
                <a:off x="499" y="464"/>
                <a:ext cx="107" cy="142"/>
              </a:xfrm>
              <a:custGeom>
                <a:avLst/>
                <a:gdLst>
                  <a:gd name="T0" fmla="+- 0 499 499"/>
                  <a:gd name="T1" fmla="*/ T0 w 107"/>
                  <a:gd name="T2" fmla="+- 0 464 464"/>
                  <a:gd name="T3" fmla="*/ 464 h 142"/>
                  <a:gd name="T4" fmla="+- 0 499 499"/>
                  <a:gd name="T5" fmla="*/ T4 w 107"/>
                  <a:gd name="T6" fmla="+- 0 606 464"/>
                  <a:gd name="T7" fmla="*/ 606 h 142"/>
                  <a:gd name="T8" fmla="+- 0 598 499"/>
                  <a:gd name="T9" fmla="*/ T8 w 107"/>
                  <a:gd name="T10" fmla="+- 0 606 464"/>
                  <a:gd name="T11" fmla="*/ 606 h 142"/>
                  <a:gd name="T12" fmla="+- 0 606 499"/>
                  <a:gd name="T13" fmla="*/ T12 w 107"/>
                  <a:gd name="T14" fmla="+- 0 598 464"/>
                  <a:gd name="T15" fmla="*/ 598 h 142"/>
                  <a:gd name="T16" fmla="+- 0 606 499"/>
                  <a:gd name="T17" fmla="*/ T16 w 107"/>
                  <a:gd name="T18" fmla="+- 0 570 464"/>
                  <a:gd name="T19" fmla="*/ 570 h 142"/>
                  <a:gd name="T20" fmla="+- 0 578 499"/>
                  <a:gd name="T21" fmla="*/ T20 w 107"/>
                  <a:gd name="T22" fmla="+- 0 499 464"/>
                  <a:gd name="T23" fmla="*/ 499 h 142"/>
                  <a:gd name="T24" fmla="+- 0 522 499"/>
                  <a:gd name="T25" fmla="*/ T24 w 107"/>
                  <a:gd name="T26" fmla="+- 0 466 464"/>
                  <a:gd name="T27" fmla="*/ 466 h 142"/>
                  <a:gd name="T28" fmla="+- 0 499 499"/>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7" name="Group 106"/>
            <p:cNvGrpSpPr>
              <a:grpSpLocks/>
            </p:cNvGrpSpPr>
            <p:nvPr/>
          </p:nvGrpSpPr>
          <p:grpSpPr bwMode="auto">
            <a:xfrm>
              <a:off x="428" y="357"/>
              <a:ext cx="142" cy="142"/>
              <a:chOff x="428" y="357"/>
              <a:chExt cx="142" cy="142"/>
            </a:xfrm>
          </p:grpSpPr>
          <p:sp>
            <p:nvSpPr>
              <p:cNvPr id="122" name="Freeform 121"/>
              <p:cNvSpPr>
                <a:spLocks/>
              </p:cNvSpPr>
              <p:nvPr/>
            </p:nvSpPr>
            <p:spPr bwMode="auto">
              <a:xfrm>
                <a:off x="428" y="357"/>
                <a:ext cx="142" cy="142"/>
              </a:xfrm>
              <a:custGeom>
                <a:avLst/>
                <a:gdLst>
                  <a:gd name="T0" fmla="+- 0 499 428"/>
                  <a:gd name="T1" fmla="*/ T0 w 142"/>
                  <a:gd name="T2" fmla="+- 0 357 357"/>
                  <a:gd name="T3" fmla="*/ 357 h 142"/>
                  <a:gd name="T4" fmla="+- 0 442 428"/>
                  <a:gd name="T5" fmla="*/ T4 w 142"/>
                  <a:gd name="T6" fmla="+- 0 386 357"/>
                  <a:gd name="T7" fmla="*/ 386 h 142"/>
                  <a:gd name="T8" fmla="+- 0 428 428"/>
                  <a:gd name="T9" fmla="*/ T8 w 142"/>
                  <a:gd name="T10" fmla="+- 0 428 357"/>
                  <a:gd name="T11" fmla="*/ 428 h 142"/>
                  <a:gd name="T12" fmla="+- 0 432 428"/>
                  <a:gd name="T13" fmla="*/ T12 w 142"/>
                  <a:gd name="T14" fmla="+- 0 450 357"/>
                  <a:gd name="T15" fmla="*/ 450 h 142"/>
                  <a:gd name="T16" fmla="+- 0 442 428"/>
                  <a:gd name="T17" fmla="*/ T16 w 142"/>
                  <a:gd name="T18" fmla="+- 0 470 357"/>
                  <a:gd name="T19" fmla="*/ 470 h 142"/>
                  <a:gd name="T20" fmla="+- 0 457 428"/>
                  <a:gd name="T21" fmla="*/ T20 w 142"/>
                  <a:gd name="T22" fmla="+- 0 485 357"/>
                  <a:gd name="T23" fmla="*/ 485 h 142"/>
                  <a:gd name="T24" fmla="+- 0 476 428"/>
                  <a:gd name="T25" fmla="*/ T24 w 142"/>
                  <a:gd name="T26" fmla="+- 0 495 357"/>
                  <a:gd name="T27" fmla="*/ 495 h 142"/>
                  <a:gd name="T28" fmla="+- 0 498 428"/>
                  <a:gd name="T29" fmla="*/ T28 w 142"/>
                  <a:gd name="T30" fmla="+- 0 499 357"/>
                  <a:gd name="T31" fmla="*/ 499 h 142"/>
                  <a:gd name="T32" fmla="+- 0 521 428"/>
                  <a:gd name="T33" fmla="*/ T32 w 142"/>
                  <a:gd name="T34" fmla="+- 0 496 357"/>
                  <a:gd name="T35" fmla="*/ 496 h 142"/>
                  <a:gd name="T36" fmla="+- 0 540 428"/>
                  <a:gd name="T37" fmla="*/ T36 w 142"/>
                  <a:gd name="T38" fmla="+- 0 486 357"/>
                  <a:gd name="T39" fmla="*/ 486 h 142"/>
                  <a:gd name="T40" fmla="+- 0 556 428"/>
                  <a:gd name="T41" fmla="*/ T40 w 142"/>
                  <a:gd name="T42" fmla="+- 0 470 357"/>
                  <a:gd name="T43" fmla="*/ 470 h 142"/>
                  <a:gd name="T44" fmla="+- 0 566 428"/>
                  <a:gd name="T45" fmla="*/ T44 w 142"/>
                  <a:gd name="T46" fmla="+- 0 451 357"/>
                  <a:gd name="T47" fmla="*/ 451 h 142"/>
                  <a:gd name="T48" fmla="+- 0 570 428"/>
                  <a:gd name="T49" fmla="*/ T48 w 142"/>
                  <a:gd name="T50" fmla="+- 0 429 357"/>
                  <a:gd name="T51" fmla="*/ 429 h 142"/>
                  <a:gd name="T52" fmla="+- 0 567 428"/>
                  <a:gd name="T53" fmla="*/ T52 w 142"/>
                  <a:gd name="T54" fmla="+- 0 407 357"/>
                  <a:gd name="T55" fmla="*/ 407 h 142"/>
                  <a:gd name="T56" fmla="+- 0 522 428"/>
                  <a:gd name="T57" fmla="*/ T56 w 142"/>
                  <a:gd name="T58" fmla="+- 0 361 357"/>
                  <a:gd name="T59" fmla="*/ 361 h 142"/>
                  <a:gd name="T60" fmla="+- 0 499 428"/>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2" y="129"/>
                    </a:lnTo>
                    <a:lnTo>
                      <a:pt x="128" y="113"/>
                    </a:lnTo>
                    <a:lnTo>
                      <a:pt x="138" y="94"/>
                    </a:lnTo>
                    <a:lnTo>
                      <a:pt x="142" y="72"/>
                    </a:lnTo>
                    <a:lnTo>
                      <a:pt x="139" y="50"/>
                    </a:lnTo>
                    <a:lnTo>
                      <a:pt x="94"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8" name="Group 107"/>
            <p:cNvGrpSpPr>
              <a:grpSpLocks/>
            </p:cNvGrpSpPr>
            <p:nvPr/>
          </p:nvGrpSpPr>
          <p:grpSpPr bwMode="auto">
            <a:xfrm>
              <a:off x="499" y="357"/>
              <a:ext cx="71" cy="142"/>
              <a:chOff x="499" y="357"/>
              <a:chExt cx="71" cy="142"/>
            </a:xfrm>
          </p:grpSpPr>
          <p:sp>
            <p:nvSpPr>
              <p:cNvPr id="121" name="Freeform 120"/>
              <p:cNvSpPr>
                <a:spLocks/>
              </p:cNvSpPr>
              <p:nvPr/>
            </p:nvSpPr>
            <p:spPr bwMode="auto">
              <a:xfrm>
                <a:off x="499" y="357"/>
                <a:ext cx="71" cy="142"/>
              </a:xfrm>
              <a:custGeom>
                <a:avLst/>
                <a:gdLst>
                  <a:gd name="T0" fmla="+- 0 499 499"/>
                  <a:gd name="T1" fmla="*/ T0 w 71"/>
                  <a:gd name="T2" fmla="+- 0 357 357"/>
                  <a:gd name="T3" fmla="*/ 357 h 142"/>
                  <a:gd name="T4" fmla="+- 0 500 499"/>
                  <a:gd name="T5" fmla="*/ T4 w 71"/>
                  <a:gd name="T6" fmla="+- 0 499 357"/>
                  <a:gd name="T7" fmla="*/ 499 h 142"/>
                  <a:gd name="T8" fmla="+- 0 522 499"/>
                  <a:gd name="T9" fmla="*/ T8 w 71"/>
                  <a:gd name="T10" fmla="+- 0 495 357"/>
                  <a:gd name="T11" fmla="*/ 495 h 142"/>
                  <a:gd name="T12" fmla="+- 0 541 499"/>
                  <a:gd name="T13" fmla="*/ T12 w 71"/>
                  <a:gd name="T14" fmla="+- 0 485 357"/>
                  <a:gd name="T15" fmla="*/ 485 h 142"/>
                  <a:gd name="T16" fmla="+- 0 556 499"/>
                  <a:gd name="T17" fmla="*/ T16 w 71"/>
                  <a:gd name="T18" fmla="+- 0 470 357"/>
                  <a:gd name="T19" fmla="*/ 470 h 142"/>
                  <a:gd name="T20" fmla="+- 0 566 499"/>
                  <a:gd name="T21" fmla="*/ T20 w 71"/>
                  <a:gd name="T22" fmla="+- 0 450 357"/>
                  <a:gd name="T23" fmla="*/ 450 h 142"/>
                  <a:gd name="T24" fmla="+- 0 570 499"/>
                  <a:gd name="T25" fmla="*/ T24 w 71"/>
                  <a:gd name="T26" fmla="+- 0 428 357"/>
                  <a:gd name="T27" fmla="*/ 428 h 142"/>
                  <a:gd name="T28" fmla="+- 0 570 499"/>
                  <a:gd name="T29" fmla="*/ T28 w 71"/>
                  <a:gd name="T30" fmla="+- 0 428 357"/>
                  <a:gd name="T31" fmla="*/ 428 h 142"/>
                  <a:gd name="T32" fmla="+- 0 541 499"/>
                  <a:gd name="T33" fmla="*/ T32 w 71"/>
                  <a:gd name="T34" fmla="+- 0 371 357"/>
                  <a:gd name="T35" fmla="*/ 371 h 142"/>
                  <a:gd name="T36" fmla="+- 0 499 499"/>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7" y="113"/>
                    </a:lnTo>
                    <a:lnTo>
                      <a:pt x="67"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09" name="Group 108"/>
            <p:cNvGrpSpPr>
              <a:grpSpLocks/>
            </p:cNvGrpSpPr>
            <p:nvPr/>
          </p:nvGrpSpPr>
          <p:grpSpPr bwMode="auto">
            <a:xfrm>
              <a:off x="180" y="464"/>
              <a:ext cx="213" cy="142"/>
              <a:chOff x="180" y="464"/>
              <a:chExt cx="213" cy="142"/>
            </a:xfrm>
          </p:grpSpPr>
          <p:sp>
            <p:nvSpPr>
              <p:cNvPr id="120" name="Freeform 119"/>
              <p:cNvSpPr>
                <a:spLocks/>
              </p:cNvSpPr>
              <p:nvPr/>
            </p:nvSpPr>
            <p:spPr bwMode="auto">
              <a:xfrm>
                <a:off x="180" y="464"/>
                <a:ext cx="213" cy="142"/>
              </a:xfrm>
              <a:custGeom>
                <a:avLst/>
                <a:gdLst>
                  <a:gd name="T0" fmla="+- 0 286 180"/>
                  <a:gd name="T1" fmla="*/ T0 w 213"/>
                  <a:gd name="T2" fmla="+- 0 464 464"/>
                  <a:gd name="T3" fmla="*/ 464 h 142"/>
                  <a:gd name="T4" fmla="+- 0 224 180"/>
                  <a:gd name="T5" fmla="*/ T4 w 213"/>
                  <a:gd name="T6" fmla="+- 0 484 464"/>
                  <a:gd name="T7" fmla="*/ 484 h 142"/>
                  <a:gd name="T8" fmla="+- 0 185 180"/>
                  <a:gd name="T9" fmla="*/ T8 w 213"/>
                  <a:gd name="T10" fmla="+- 0 536 464"/>
                  <a:gd name="T11" fmla="*/ 536 h 142"/>
                  <a:gd name="T12" fmla="+- 0 180 180"/>
                  <a:gd name="T13" fmla="*/ T12 w 213"/>
                  <a:gd name="T14" fmla="+- 0 588 464"/>
                  <a:gd name="T15" fmla="*/ 588 h 142"/>
                  <a:gd name="T16" fmla="+- 0 180 180"/>
                  <a:gd name="T17" fmla="*/ T16 w 213"/>
                  <a:gd name="T18" fmla="+- 0 598 464"/>
                  <a:gd name="T19" fmla="*/ 598 h 142"/>
                  <a:gd name="T20" fmla="+- 0 188 180"/>
                  <a:gd name="T21" fmla="*/ T20 w 213"/>
                  <a:gd name="T22" fmla="+- 0 606 464"/>
                  <a:gd name="T23" fmla="*/ 606 h 142"/>
                  <a:gd name="T24" fmla="+- 0 385 180"/>
                  <a:gd name="T25" fmla="*/ T24 w 213"/>
                  <a:gd name="T26" fmla="+- 0 606 464"/>
                  <a:gd name="T27" fmla="*/ 606 h 142"/>
                  <a:gd name="T28" fmla="+- 0 393 180"/>
                  <a:gd name="T29" fmla="*/ T28 w 213"/>
                  <a:gd name="T30" fmla="+- 0 598 464"/>
                  <a:gd name="T31" fmla="*/ 598 h 142"/>
                  <a:gd name="T32" fmla="+- 0 393 180"/>
                  <a:gd name="T33" fmla="*/ T32 w 213"/>
                  <a:gd name="T34" fmla="+- 0 570 464"/>
                  <a:gd name="T35" fmla="*/ 570 h 142"/>
                  <a:gd name="T36" fmla="+- 0 372 180"/>
                  <a:gd name="T37" fmla="*/ T36 w 213"/>
                  <a:gd name="T38" fmla="+- 0 508 464"/>
                  <a:gd name="T39" fmla="*/ 508 h 142"/>
                  <a:gd name="T40" fmla="+- 0 320 180"/>
                  <a:gd name="T41" fmla="*/ T40 w 213"/>
                  <a:gd name="T42" fmla="+- 0 469 464"/>
                  <a:gd name="T43" fmla="*/ 469 h 142"/>
                  <a:gd name="T44" fmla="+- 0 286 180"/>
                  <a:gd name="T45" fmla="*/ T44 w 213"/>
                  <a:gd name="T46" fmla="+- 0 464 464"/>
                  <a:gd name="T47" fmla="*/ 464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213" h="142">
                    <a:moveTo>
                      <a:pt x="106" y="0"/>
                    </a:moveTo>
                    <a:lnTo>
                      <a:pt x="44" y="20"/>
                    </a:lnTo>
                    <a:lnTo>
                      <a:pt x="5" y="72"/>
                    </a:lnTo>
                    <a:lnTo>
                      <a:pt x="0" y="124"/>
                    </a:lnTo>
                    <a:lnTo>
                      <a:pt x="0" y="134"/>
                    </a:lnTo>
                    <a:lnTo>
                      <a:pt x="8" y="142"/>
                    </a:lnTo>
                    <a:lnTo>
                      <a:pt x="205" y="142"/>
                    </a:lnTo>
                    <a:lnTo>
                      <a:pt x="213" y="134"/>
                    </a:lnTo>
                    <a:lnTo>
                      <a:pt x="213" y="106"/>
                    </a:lnTo>
                    <a:lnTo>
                      <a:pt x="192" y="44"/>
                    </a:lnTo>
                    <a:lnTo>
                      <a:pt x="140" y="5"/>
                    </a:lnTo>
                    <a:lnTo>
                      <a:pt x="106"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10" name="Group 109"/>
            <p:cNvGrpSpPr>
              <a:grpSpLocks/>
            </p:cNvGrpSpPr>
            <p:nvPr/>
          </p:nvGrpSpPr>
          <p:grpSpPr bwMode="auto">
            <a:xfrm>
              <a:off x="286" y="464"/>
              <a:ext cx="107" cy="142"/>
              <a:chOff x="286" y="464"/>
              <a:chExt cx="107" cy="142"/>
            </a:xfrm>
          </p:grpSpPr>
          <p:sp>
            <p:nvSpPr>
              <p:cNvPr id="119" name="Freeform 118"/>
              <p:cNvSpPr>
                <a:spLocks/>
              </p:cNvSpPr>
              <p:nvPr/>
            </p:nvSpPr>
            <p:spPr bwMode="auto">
              <a:xfrm>
                <a:off x="286" y="464"/>
                <a:ext cx="107" cy="142"/>
              </a:xfrm>
              <a:custGeom>
                <a:avLst/>
                <a:gdLst>
                  <a:gd name="T0" fmla="+- 0 286 286"/>
                  <a:gd name="T1" fmla="*/ T0 w 107"/>
                  <a:gd name="T2" fmla="+- 0 464 464"/>
                  <a:gd name="T3" fmla="*/ 464 h 142"/>
                  <a:gd name="T4" fmla="+- 0 286 286"/>
                  <a:gd name="T5" fmla="*/ T4 w 107"/>
                  <a:gd name="T6" fmla="+- 0 606 464"/>
                  <a:gd name="T7" fmla="*/ 606 h 142"/>
                  <a:gd name="T8" fmla="+- 0 385 286"/>
                  <a:gd name="T9" fmla="*/ T8 w 107"/>
                  <a:gd name="T10" fmla="+- 0 606 464"/>
                  <a:gd name="T11" fmla="*/ 606 h 142"/>
                  <a:gd name="T12" fmla="+- 0 393 286"/>
                  <a:gd name="T13" fmla="*/ T12 w 107"/>
                  <a:gd name="T14" fmla="+- 0 598 464"/>
                  <a:gd name="T15" fmla="*/ 598 h 142"/>
                  <a:gd name="T16" fmla="+- 0 393 286"/>
                  <a:gd name="T17" fmla="*/ T16 w 107"/>
                  <a:gd name="T18" fmla="+- 0 570 464"/>
                  <a:gd name="T19" fmla="*/ 570 h 142"/>
                  <a:gd name="T20" fmla="+- 0 365 286"/>
                  <a:gd name="T21" fmla="*/ T20 w 107"/>
                  <a:gd name="T22" fmla="+- 0 499 464"/>
                  <a:gd name="T23" fmla="*/ 499 h 142"/>
                  <a:gd name="T24" fmla="+- 0 309 286"/>
                  <a:gd name="T25" fmla="*/ T24 w 107"/>
                  <a:gd name="T26" fmla="+- 0 466 464"/>
                  <a:gd name="T27" fmla="*/ 466 h 142"/>
                  <a:gd name="T28" fmla="+- 0 286 286"/>
                  <a:gd name="T29" fmla="*/ T28 w 107"/>
                  <a:gd name="T30" fmla="+- 0 464 464"/>
                  <a:gd name="T31" fmla="*/ 464 h 142"/>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07" h="142">
                    <a:moveTo>
                      <a:pt x="0" y="0"/>
                    </a:moveTo>
                    <a:lnTo>
                      <a:pt x="0" y="142"/>
                    </a:lnTo>
                    <a:lnTo>
                      <a:pt x="99" y="142"/>
                    </a:lnTo>
                    <a:lnTo>
                      <a:pt x="107" y="134"/>
                    </a:lnTo>
                    <a:lnTo>
                      <a:pt x="107" y="106"/>
                    </a:lnTo>
                    <a:lnTo>
                      <a:pt x="79" y="35"/>
                    </a:lnTo>
                    <a:lnTo>
                      <a:pt x="23" y="2"/>
                    </a:lnTo>
                    <a:lnTo>
                      <a:pt x="0" y="0"/>
                    </a:lnTo>
                    <a:close/>
                  </a:path>
                </a:pathLst>
              </a:custGeom>
              <a:solidFill>
                <a:srgbClr val="3B57A7"/>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11" name="Group 110"/>
            <p:cNvGrpSpPr>
              <a:grpSpLocks/>
            </p:cNvGrpSpPr>
            <p:nvPr/>
          </p:nvGrpSpPr>
          <p:grpSpPr bwMode="auto">
            <a:xfrm>
              <a:off x="215" y="357"/>
              <a:ext cx="142" cy="142"/>
              <a:chOff x="215" y="357"/>
              <a:chExt cx="142" cy="142"/>
            </a:xfrm>
          </p:grpSpPr>
          <p:sp>
            <p:nvSpPr>
              <p:cNvPr id="118" name="Freeform 117"/>
              <p:cNvSpPr>
                <a:spLocks/>
              </p:cNvSpPr>
              <p:nvPr/>
            </p:nvSpPr>
            <p:spPr bwMode="auto">
              <a:xfrm>
                <a:off x="215" y="357"/>
                <a:ext cx="142" cy="142"/>
              </a:xfrm>
              <a:custGeom>
                <a:avLst/>
                <a:gdLst>
                  <a:gd name="T0" fmla="+- 0 286 215"/>
                  <a:gd name="T1" fmla="*/ T0 w 142"/>
                  <a:gd name="T2" fmla="+- 0 357 357"/>
                  <a:gd name="T3" fmla="*/ 357 h 142"/>
                  <a:gd name="T4" fmla="+- 0 229 215"/>
                  <a:gd name="T5" fmla="*/ T4 w 142"/>
                  <a:gd name="T6" fmla="+- 0 386 357"/>
                  <a:gd name="T7" fmla="*/ 386 h 142"/>
                  <a:gd name="T8" fmla="+- 0 215 215"/>
                  <a:gd name="T9" fmla="*/ T8 w 142"/>
                  <a:gd name="T10" fmla="+- 0 428 357"/>
                  <a:gd name="T11" fmla="*/ 428 h 142"/>
                  <a:gd name="T12" fmla="+- 0 219 215"/>
                  <a:gd name="T13" fmla="*/ T12 w 142"/>
                  <a:gd name="T14" fmla="+- 0 450 357"/>
                  <a:gd name="T15" fmla="*/ 450 h 142"/>
                  <a:gd name="T16" fmla="+- 0 229 215"/>
                  <a:gd name="T17" fmla="*/ T16 w 142"/>
                  <a:gd name="T18" fmla="+- 0 470 357"/>
                  <a:gd name="T19" fmla="*/ 470 h 142"/>
                  <a:gd name="T20" fmla="+- 0 244 215"/>
                  <a:gd name="T21" fmla="*/ T20 w 142"/>
                  <a:gd name="T22" fmla="+- 0 485 357"/>
                  <a:gd name="T23" fmla="*/ 485 h 142"/>
                  <a:gd name="T24" fmla="+- 0 263 215"/>
                  <a:gd name="T25" fmla="*/ T24 w 142"/>
                  <a:gd name="T26" fmla="+- 0 495 357"/>
                  <a:gd name="T27" fmla="*/ 495 h 142"/>
                  <a:gd name="T28" fmla="+- 0 285 215"/>
                  <a:gd name="T29" fmla="*/ T28 w 142"/>
                  <a:gd name="T30" fmla="+- 0 499 357"/>
                  <a:gd name="T31" fmla="*/ 499 h 142"/>
                  <a:gd name="T32" fmla="+- 0 308 215"/>
                  <a:gd name="T33" fmla="*/ T32 w 142"/>
                  <a:gd name="T34" fmla="+- 0 496 357"/>
                  <a:gd name="T35" fmla="*/ 496 h 142"/>
                  <a:gd name="T36" fmla="+- 0 328 215"/>
                  <a:gd name="T37" fmla="*/ T36 w 142"/>
                  <a:gd name="T38" fmla="+- 0 486 357"/>
                  <a:gd name="T39" fmla="*/ 486 h 142"/>
                  <a:gd name="T40" fmla="+- 0 343 215"/>
                  <a:gd name="T41" fmla="*/ T40 w 142"/>
                  <a:gd name="T42" fmla="+- 0 470 357"/>
                  <a:gd name="T43" fmla="*/ 470 h 142"/>
                  <a:gd name="T44" fmla="+- 0 353 215"/>
                  <a:gd name="T45" fmla="*/ T44 w 142"/>
                  <a:gd name="T46" fmla="+- 0 451 357"/>
                  <a:gd name="T47" fmla="*/ 451 h 142"/>
                  <a:gd name="T48" fmla="+- 0 357 215"/>
                  <a:gd name="T49" fmla="*/ T48 w 142"/>
                  <a:gd name="T50" fmla="+- 0 429 357"/>
                  <a:gd name="T51" fmla="*/ 429 h 142"/>
                  <a:gd name="T52" fmla="+- 0 354 215"/>
                  <a:gd name="T53" fmla="*/ T52 w 142"/>
                  <a:gd name="T54" fmla="+- 0 407 357"/>
                  <a:gd name="T55" fmla="*/ 407 h 142"/>
                  <a:gd name="T56" fmla="+- 0 310 215"/>
                  <a:gd name="T57" fmla="*/ T56 w 142"/>
                  <a:gd name="T58" fmla="+- 0 361 357"/>
                  <a:gd name="T59" fmla="*/ 361 h 142"/>
                  <a:gd name="T60" fmla="+- 0 286 215"/>
                  <a:gd name="T61" fmla="*/ T60 w 142"/>
                  <a:gd name="T62" fmla="+- 0 357 357"/>
                  <a:gd name="T63"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Lst>
                <a:rect l="0" t="0" r="r" b="b"/>
                <a:pathLst>
                  <a:path w="142" h="142">
                    <a:moveTo>
                      <a:pt x="71" y="0"/>
                    </a:moveTo>
                    <a:lnTo>
                      <a:pt x="14" y="29"/>
                    </a:lnTo>
                    <a:lnTo>
                      <a:pt x="0" y="71"/>
                    </a:lnTo>
                    <a:lnTo>
                      <a:pt x="4" y="93"/>
                    </a:lnTo>
                    <a:lnTo>
                      <a:pt x="14" y="113"/>
                    </a:lnTo>
                    <a:lnTo>
                      <a:pt x="29" y="128"/>
                    </a:lnTo>
                    <a:lnTo>
                      <a:pt x="48" y="138"/>
                    </a:lnTo>
                    <a:lnTo>
                      <a:pt x="70" y="142"/>
                    </a:lnTo>
                    <a:lnTo>
                      <a:pt x="93" y="139"/>
                    </a:lnTo>
                    <a:lnTo>
                      <a:pt x="113" y="129"/>
                    </a:lnTo>
                    <a:lnTo>
                      <a:pt x="128" y="113"/>
                    </a:lnTo>
                    <a:lnTo>
                      <a:pt x="138" y="94"/>
                    </a:lnTo>
                    <a:lnTo>
                      <a:pt x="142" y="72"/>
                    </a:lnTo>
                    <a:lnTo>
                      <a:pt x="139" y="50"/>
                    </a:lnTo>
                    <a:lnTo>
                      <a:pt x="95" y="4"/>
                    </a:lnTo>
                    <a:lnTo>
                      <a:pt x="71" y="0"/>
                    </a:lnTo>
                    <a:close/>
                  </a:path>
                </a:pathLst>
              </a:custGeom>
              <a:solidFill>
                <a:srgbClr val="00A9D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12" name="Group 111"/>
            <p:cNvGrpSpPr>
              <a:grpSpLocks/>
            </p:cNvGrpSpPr>
            <p:nvPr/>
          </p:nvGrpSpPr>
          <p:grpSpPr bwMode="auto">
            <a:xfrm>
              <a:off x="286" y="357"/>
              <a:ext cx="71" cy="142"/>
              <a:chOff x="286" y="357"/>
              <a:chExt cx="71" cy="142"/>
            </a:xfrm>
          </p:grpSpPr>
          <p:sp>
            <p:nvSpPr>
              <p:cNvPr id="117" name="Freeform 116"/>
              <p:cNvSpPr>
                <a:spLocks/>
              </p:cNvSpPr>
              <p:nvPr/>
            </p:nvSpPr>
            <p:spPr bwMode="auto">
              <a:xfrm>
                <a:off x="286" y="357"/>
                <a:ext cx="71" cy="142"/>
              </a:xfrm>
              <a:custGeom>
                <a:avLst/>
                <a:gdLst>
                  <a:gd name="T0" fmla="+- 0 286 286"/>
                  <a:gd name="T1" fmla="*/ T0 w 71"/>
                  <a:gd name="T2" fmla="+- 0 357 357"/>
                  <a:gd name="T3" fmla="*/ 357 h 142"/>
                  <a:gd name="T4" fmla="+- 0 287 286"/>
                  <a:gd name="T5" fmla="*/ T4 w 71"/>
                  <a:gd name="T6" fmla="+- 0 499 357"/>
                  <a:gd name="T7" fmla="*/ 499 h 142"/>
                  <a:gd name="T8" fmla="+- 0 309 286"/>
                  <a:gd name="T9" fmla="*/ T8 w 71"/>
                  <a:gd name="T10" fmla="+- 0 495 357"/>
                  <a:gd name="T11" fmla="*/ 495 h 142"/>
                  <a:gd name="T12" fmla="+- 0 328 286"/>
                  <a:gd name="T13" fmla="*/ T12 w 71"/>
                  <a:gd name="T14" fmla="+- 0 485 357"/>
                  <a:gd name="T15" fmla="*/ 485 h 142"/>
                  <a:gd name="T16" fmla="+- 0 344 286"/>
                  <a:gd name="T17" fmla="*/ T16 w 71"/>
                  <a:gd name="T18" fmla="+- 0 470 357"/>
                  <a:gd name="T19" fmla="*/ 470 h 142"/>
                  <a:gd name="T20" fmla="+- 0 354 286"/>
                  <a:gd name="T21" fmla="*/ T20 w 71"/>
                  <a:gd name="T22" fmla="+- 0 450 357"/>
                  <a:gd name="T23" fmla="*/ 450 h 142"/>
                  <a:gd name="T24" fmla="+- 0 357 286"/>
                  <a:gd name="T25" fmla="*/ T24 w 71"/>
                  <a:gd name="T26" fmla="+- 0 428 357"/>
                  <a:gd name="T27" fmla="*/ 428 h 142"/>
                  <a:gd name="T28" fmla="+- 0 357 286"/>
                  <a:gd name="T29" fmla="*/ T28 w 71"/>
                  <a:gd name="T30" fmla="+- 0 428 357"/>
                  <a:gd name="T31" fmla="*/ 428 h 142"/>
                  <a:gd name="T32" fmla="+- 0 328 286"/>
                  <a:gd name="T33" fmla="*/ T32 w 71"/>
                  <a:gd name="T34" fmla="+- 0 371 357"/>
                  <a:gd name="T35" fmla="*/ 371 h 142"/>
                  <a:gd name="T36" fmla="+- 0 286 286"/>
                  <a:gd name="T37" fmla="*/ T36 w 71"/>
                  <a:gd name="T38" fmla="+- 0 357 357"/>
                  <a:gd name="T39" fmla="*/ 357 h 14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71" h="142">
                    <a:moveTo>
                      <a:pt x="0" y="0"/>
                    </a:moveTo>
                    <a:lnTo>
                      <a:pt x="1" y="142"/>
                    </a:lnTo>
                    <a:lnTo>
                      <a:pt x="23" y="138"/>
                    </a:lnTo>
                    <a:lnTo>
                      <a:pt x="42" y="128"/>
                    </a:lnTo>
                    <a:lnTo>
                      <a:pt x="58" y="113"/>
                    </a:lnTo>
                    <a:lnTo>
                      <a:pt x="68" y="93"/>
                    </a:lnTo>
                    <a:lnTo>
                      <a:pt x="71" y="71"/>
                    </a:lnTo>
                    <a:lnTo>
                      <a:pt x="42" y="14"/>
                    </a:lnTo>
                    <a:lnTo>
                      <a:pt x="0" y="0"/>
                    </a:lnTo>
                    <a:close/>
                  </a:path>
                </a:pathLst>
              </a:custGeom>
              <a:solidFill>
                <a:srgbClr val="007AC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13" name="Group 112"/>
            <p:cNvGrpSpPr>
              <a:grpSpLocks/>
            </p:cNvGrpSpPr>
            <p:nvPr/>
          </p:nvGrpSpPr>
          <p:grpSpPr bwMode="auto">
            <a:xfrm>
              <a:off x="286" y="35"/>
              <a:ext cx="284" cy="180"/>
              <a:chOff x="286" y="35"/>
              <a:chExt cx="284" cy="180"/>
            </a:xfrm>
          </p:grpSpPr>
          <p:sp>
            <p:nvSpPr>
              <p:cNvPr id="116" name="Freeform 115"/>
              <p:cNvSpPr>
                <a:spLocks/>
              </p:cNvSpPr>
              <p:nvPr/>
            </p:nvSpPr>
            <p:spPr bwMode="auto">
              <a:xfrm>
                <a:off x="286" y="35"/>
                <a:ext cx="284" cy="180"/>
              </a:xfrm>
              <a:custGeom>
                <a:avLst/>
                <a:gdLst>
                  <a:gd name="T0" fmla="+- 0 562 286"/>
                  <a:gd name="T1" fmla="*/ T0 w 284"/>
                  <a:gd name="T2" fmla="+- 0 35 35"/>
                  <a:gd name="T3" fmla="*/ 35 h 180"/>
                  <a:gd name="T4" fmla="+- 0 294 286"/>
                  <a:gd name="T5" fmla="*/ T4 w 284"/>
                  <a:gd name="T6" fmla="+- 0 35 35"/>
                  <a:gd name="T7" fmla="*/ 35 h 180"/>
                  <a:gd name="T8" fmla="+- 0 286 286"/>
                  <a:gd name="T9" fmla="*/ T8 w 284"/>
                  <a:gd name="T10" fmla="+- 0 43 35"/>
                  <a:gd name="T11" fmla="*/ 43 h 180"/>
                  <a:gd name="T12" fmla="+- 0 286 286"/>
                  <a:gd name="T13" fmla="*/ T12 w 284"/>
                  <a:gd name="T14" fmla="+- 0 207 35"/>
                  <a:gd name="T15" fmla="*/ 207 h 180"/>
                  <a:gd name="T16" fmla="+- 0 294 286"/>
                  <a:gd name="T17" fmla="*/ T16 w 284"/>
                  <a:gd name="T18" fmla="+- 0 215 35"/>
                  <a:gd name="T19" fmla="*/ 215 h 180"/>
                  <a:gd name="T20" fmla="+- 0 562 286"/>
                  <a:gd name="T21" fmla="*/ T20 w 284"/>
                  <a:gd name="T22" fmla="+- 0 215 35"/>
                  <a:gd name="T23" fmla="*/ 215 h 180"/>
                  <a:gd name="T24" fmla="+- 0 570 286"/>
                  <a:gd name="T25" fmla="*/ T24 w 284"/>
                  <a:gd name="T26" fmla="+- 0 207 35"/>
                  <a:gd name="T27" fmla="*/ 207 h 180"/>
                  <a:gd name="T28" fmla="+- 0 570 286"/>
                  <a:gd name="T29" fmla="*/ T28 w 284"/>
                  <a:gd name="T30" fmla="+- 0 43 35"/>
                  <a:gd name="T31" fmla="*/ 43 h 180"/>
                  <a:gd name="T32" fmla="+- 0 562 286"/>
                  <a:gd name="T33" fmla="*/ T32 w 284"/>
                  <a:gd name="T34" fmla="+- 0 35 35"/>
                  <a:gd name="T35" fmla="*/ 35 h 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284" h="180">
                    <a:moveTo>
                      <a:pt x="276" y="0"/>
                    </a:moveTo>
                    <a:lnTo>
                      <a:pt x="8" y="0"/>
                    </a:lnTo>
                    <a:lnTo>
                      <a:pt x="0" y="8"/>
                    </a:lnTo>
                    <a:lnTo>
                      <a:pt x="0" y="172"/>
                    </a:lnTo>
                    <a:lnTo>
                      <a:pt x="8" y="180"/>
                    </a:lnTo>
                    <a:lnTo>
                      <a:pt x="276" y="180"/>
                    </a:lnTo>
                    <a:lnTo>
                      <a:pt x="284" y="172"/>
                    </a:lnTo>
                    <a:lnTo>
                      <a:pt x="284" y="8"/>
                    </a:lnTo>
                    <a:lnTo>
                      <a:pt x="276" y="0"/>
                    </a:lnTo>
                    <a:close/>
                  </a:path>
                </a:pathLst>
              </a:custGeom>
              <a:solidFill>
                <a:srgbClr val="A8DEE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nvGrpSpPr>
            <p:cNvPr id="114" name="Group 113"/>
            <p:cNvGrpSpPr>
              <a:grpSpLocks/>
            </p:cNvGrpSpPr>
            <p:nvPr/>
          </p:nvGrpSpPr>
          <p:grpSpPr bwMode="auto">
            <a:xfrm>
              <a:off x="428" y="35"/>
              <a:ext cx="142" cy="180"/>
              <a:chOff x="428" y="35"/>
              <a:chExt cx="142" cy="180"/>
            </a:xfrm>
          </p:grpSpPr>
          <p:sp>
            <p:nvSpPr>
              <p:cNvPr id="115" name="Freeform 114"/>
              <p:cNvSpPr>
                <a:spLocks/>
              </p:cNvSpPr>
              <p:nvPr/>
            </p:nvSpPr>
            <p:spPr bwMode="auto">
              <a:xfrm>
                <a:off x="428" y="35"/>
                <a:ext cx="142" cy="180"/>
              </a:xfrm>
              <a:custGeom>
                <a:avLst/>
                <a:gdLst>
                  <a:gd name="T0" fmla="+- 0 562 428"/>
                  <a:gd name="T1" fmla="*/ T0 w 142"/>
                  <a:gd name="T2" fmla="+- 0 35 35"/>
                  <a:gd name="T3" fmla="*/ 35 h 180"/>
                  <a:gd name="T4" fmla="+- 0 428 428"/>
                  <a:gd name="T5" fmla="*/ T4 w 142"/>
                  <a:gd name="T6" fmla="+- 0 35 35"/>
                  <a:gd name="T7" fmla="*/ 35 h 180"/>
                  <a:gd name="T8" fmla="+- 0 428 428"/>
                  <a:gd name="T9" fmla="*/ T8 w 142"/>
                  <a:gd name="T10" fmla="+- 0 215 35"/>
                  <a:gd name="T11" fmla="*/ 215 h 180"/>
                  <a:gd name="T12" fmla="+- 0 562 428"/>
                  <a:gd name="T13" fmla="*/ T12 w 142"/>
                  <a:gd name="T14" fmla="+- 0 215 35"/>
                  <a:gd name="T15" fmla="*/ 215 h 180"/>
                  <a:gd name="T16" fmla="+- 0 570 428"/>
                  <a:gd name="T17" fmla="*/ T16 w 142"/>
                  <a:gd name="T18" fmla="+- 0 207 35"/>
                  <a:gd name="T19" fmla="*/ 207 h 180"/>
                  <a:gd name="T20" fmla="+- 0 570 428"/>
                  <a:gd name="T21" fmla="*/ T20 w 142"/>
                  <a:gd name="T22" fmla="+- 0 43 35"/>
                  <a:gd name="T23" fmla="*/ 43 h 180"/>
                  <a:gd name="T24" fmla="+- 0 562 428"/>
                  <a:gd name="T25" fmla="*/ T24 w 142"/>
                  <a:gd name="T26" fmla="+- 0 35 35"/>
                  <a:gd name="T27" fmla="*/ 35 h 180"/>
                </a:gdLst>
                <a:ahLst/>
                <a:cxnLst>
                  <a:cxn ang="0">
                    <a:pos x="T1" y="T3"/>
                  </a:cxn>
                  <a:cxn ang="0">
                    <a:pos x="T5" y="T7"/>
                  </a:cxn>
                  <a:cxn ang="0">
                    <a:pos x="T9" y="T11"/>
                  </a:cxn>
                  <a:cxn ang="0">
                    <a:pos x="T13" y="T15"/>
                  </a:cxn>
                  <a:cxn ang="0">
                    <a:pos x="T17" y="T19"/>
                  </a:cxn>
                  <a:cxn ang="0">
                    <a:pos x="T21" y="T23"/>
                  </a:cxn>
                  <a:cxn ang="0">
                    <a:pos x="T25" y="T27"/>
                  </a:cxn>
                </a:cxnLst>
                <a:rect l="0" t="0" r="r" b="b"/>
                <a:pathLst>
                  <a:path w="142" h="180">
                    <a:moveTo>
                      <a:pt x="134" y="0"/>
                    </a:moveTo>
                    <a:lnTo>
                      <a:pt x="0" y="0"/>
                    </a:lnTo>
                    <a:lnTo>
                      <a:pt x="0" y="180"/>
                    </a:lnTo>
                    <a:lnTo>
                      <a:pt x="134" y="180"/>
                    </a:lnTo>
                    <a:lnTo>
                      <a:pt x="142" y="172"/>
                    </a:lnTo>
                    <a:lnTo>
                      <a:pt x="142" y="8"/>
                    </a:lnTo>
                    <a:lnTo>
                      <a:pt x="134" y="0"/>
                    </a:lnTo>
                    <a:close/>
                  </a:path>
                </a:pathLst>
              </a:custGeom>
              <a:solidFill>
                <a:srgbClr val="8CD5E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graphicFrame>
        <p:nvGraphicFramePr>
          <p:cNvPr id="187" name="Content Placeholder 4"/>
          <p:cNvGraphicFramePr>
            <a:graphicFrameLocks/>
          </p:cNvGraphicFramePr>
          <p:nvPr>
            <p:extLst>
              <p:ext uri="{D42A27DB-BD31-4B8C-83A1-F6EECF244321}">
                <p14:modId xmlns:p14="http://schemas.microsoft.com/office/powerpoint/2010/main" val="3835253357"/>
              </p:ext>
            </p:extLst>
          </p:nvPr>
        </p:nvGraphicFramePr>
        <p:xfrm>
          <a:off x="278997" y="4792241"/>
          <a:ext cx="6407946" cy="3742324"/>
        </p:xfrm>
        <a:graphic>
          <a:graphicData uri="http://schemas.openxmlformats.org/drawingml/2006/table">
            <a:tbl>
              <a:tblPr firstRow="1" bandRow="1">
                <a:tableStyleId>{5940675A-B579-460E-94D1-54222C63F5DA}</a:tableStyleId>
              </a:tblPr>
              <a:tblGrid>
                <a:gridCol w="1004960">
                  <a:extLst>
                    <a:ext uri="{9D8B030D-6E8A-4147-A177-3AD203B41FA5}">
                      <a16:colId xmlns:a16="http://schemas.microsoft.com/office/drawing/2014/main" val="2036575283"/>
                    </a:ext>
                  </a:extLst>
                </a:gridCol>
                <a:gridCol w="5402986">
                  <a:extLst>
                    <a:ext uri="{9D8B030D-6E8A-4147-A177-3AD203B41FA5}">
                      <a16:colId xmlns:a16="http://schemas.microsoft.com/office/drawing/2014/main" val="3791569717"/>
                    </a:ext>
                  </a:extLst>
                </a:gridCol>
              </a:tblGrid>
              <a:tr h="2418850">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Mental</a:t>
                      </a:r>
                      <a:r>
                        <a:rPr lang="en-GB" sz="1350" b="1" kern="1200" baseline="0" dirty="0" smtClean="0">
                          <a:solidFill>
                            <a:schemeClr val="tx1"/>
                          </a:solidFill>
                          <a:effectLst/>
                          <a:latin typeface="+mn-lt"/>
                          <a:ea typeface="+mn-ea"/>
                          <a:cs typeface="+mn-cs"/>
                        </a:rPr>
                        <a:t> Health First Aid</a:t>
                      </a:r>
                      <a:r>
                        <a:rPr lang="en-GB" sz="1350" b="1" kern="1200" dirty="0" smtClean="0">
                          <a:solidFill>
                            <a:schemeClr val="tx1"/>
                          </a:solidFill>
                          <a:effectLst/>
                          <a:latin typeface="+mn-lt"/>
                          <a:ea typeface="+mn-ea"/>
                          <a:cs typeface="+mn-cs"/>
                        </a:rPr>
                        <a:t>- 2 day course </a:t>
                      </a:r>
                      <a:r>
                        <a:rPr lang="en-US" sz="1350" b="0" kern="1200" dirty="0" smtClean="0">
                          <a:solidFill>
                            <a:schemeClr val="tx1"/>
                          </a:solidFill>
                          <a:effectLst/>
                          <a:latin typeface="+mn-lt"/>
                          <a:ea typeface="+mn-ea"/>
                          <a:cs typeface="+mn-cs"/>
                        </a:rPr>
                        <a:t>W</a:t>
                      </a:r>
                      <a:r>
                        <a:rPr lang="en-US" dirty="0" smtClean="0"/>
                        <a:t>ill teach you the skills and confidence to spot the signs of mental health issues in a young person, offer first aid and guide them towards the support they need- For further info contact  Halton </a:t>
                      </a:r>
                      <a:r>
                        <a:rPr lang="en-US" dirty="0" err="1" smtClean="0"/>
                        <a:t>Behaviour</a:t>
                      </a:r>
                      <a:r>
                        <a:rPr lang="en-US" dirty="0" smtClean="0"/>
                        <a:t> Support Service </a:t>
                      </a:r>
                      <a:r>
                        <a:rPr lang="en-US" sz="1350" u="sng" kern="1200" dirty="0" smtClean="0">
                          <a:solidFill>
                            <a:schemeClr val="tx1"/>
                          </a:solidFill>
                          <a:effectLst/>
                          <a:latin typeface="+mn-lt"/>
                          <a:ea typeface="+mn-ea"/>
                          <a:cs typeface="+mn-cs"/>
                          <a:hlinkClick r:id="rId2"/>
                        </a:rPr>
                        <a:t>HBSS@halton.gov.uk</a:t>
                      </a:r>
                      <a:endParaRPr lang="en-US" sz="1350" u="sng"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Emotional</a:t>
                      </a:r>
                      <a:r>
                        <a:rPr lang="en-GB" sz="1350" b="1" kern="1200" baseline="0" dirty="0" smtClean="0">
                          <a:solidFill>
                            <a:schemeClr val="tx1"/>
                          </a:solidFill>
                          <a:effectLst/>
                          <a:latin typeface="+mn-lt"/>
                          <a:ea typeface="+mn-ea"/>
                          <a:cs typeface="+mn-cs"/>
                        </a:rPr>
                        <a:t> Literacy Support Assistant Training (ELSA)- </a:t>
                      </a:r>
                      <a:r>
                        <a:rPr lang="en-US" sz="1350" b="0" i="0" u="none" strike="noStrike" kern="1200" baseline="0" dirty="0" smtClean="0">
                          <a:solidFill>
                            <a:schemeClr val="tx1"/>
                          </a:solidFill>
                          <a:latin typeface="+mn-lt"/>
                          <a:ea typeface="+mn-ea"/>
                          <a:cs typeface="+mn-cs"/>
                        </a:rPr>
                        <a:t>ELSA training aims to give Teaching Assistants / Pastoral Workers / Learning Mentors the knowledge and skills they need to plan and deliver </a:t>
                      </a:r>
                      <a:r>
                        <a:rPr lang="en-US" sz="1350" b="0" i="0" u="none" strike="noStrike" kern="1200" baseline="0" dirty="0" err="1" smtClean="0">
                          <a:solidFill>
                            <a:schemeClr val="tx1"/>
                          </a:solidFill>
                          <a:latin typeface="+mn-lt"/>
                          <a:ea typeface="+mn-ea"/>
                          <a:cs typeface="+mn-cs"/>
                        </a:rPr>
                        <a:t>individualised</a:t>
                      </a:r>
                      <a:r>
                        <a:rPr lang="en-US" sz="1350" b="0" i="0" u="none" strike="noStrike" kern="1200" baseline="0" dirty="0" smtClean="0">
                          <a:solidFill>
                            <a:schemeClr val="tx1"/>
                          </a:solidFill>
                          <a:latin typeface="+mn-lt"/>
                          <a:ea typeface="+mn-ea"/>
                          <a:cs typeface="+mn-cs"/>
                        </a:rPr>
                        <a:t> </a:t>
                      </a:r>
                      <a:r>
                        <a:rPr lang="en-US" sz="1350" b="0" i="0" u="none" strike="noStrike" kern="1200" baseline="0" dirty="0" err="1" smtClean="0">
                          <a:solidFill>
                            <a:schemeClr val="tx1"/>
                          </a:solidFill>
                          <a:latin typeface="+mn-lt"/>
                          <a:ea typeface="+mn-ea"/>
                          <a:cs typeface="+mn-cs"/>
                        </a:rPr>
                        <a:t>programmes</a:t>
                      </a:r>
                      <a:r>
                        <a:rPr lang="en-US" sz="1350" b="0" i="0" u="none" strike="noStrike" kern="1200" baseline="0" dirty="0" smtClean="0">
                          <a:solidFill>
                            <a:schemeClr val="tx1"/>
                          </a:solidFill>
                          <a:latin typeface="+mn-lt"/>
                          <a:ea typeface="+mn-ea"/>
                          <a:cs typeface="+mn-cs"/>
                        </a:rPr>
                        <a:t> of support to pupils with additional social, emotional and mental health (SEMH) needs.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3"/>
                        </a:rPr>
                        <a:t>Educational Psychology  team details</a:t>
                      </a:r>
                      <a:endParaRPr lang="en-US" sz="1350" b="0" i="0" u="none" strike="noStrike" kern="1200" baseline="0" dirty="0" smtClean="0">
                        <a:solidFill>
                          <a:schemeClr val="tx1"/>
                        </a:solidFill>
                        <a:latin typeface="+mn-lt"/>
                        <a:ea typeface="+mn-ea"/>
                        <a:cs typeface="+mn-cs"/>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1323474">
                <a:tc>
                  <a:txBody>
                    <a:bodyPr/>
                    <a:lstStyle/>
                    <a:p>
                      <a:pPr algn="ctr"/>
                      <a:r>
                        <a:rPr lang="en-GB" sz="1200" b="1" i="0" u="none" strike="noStrike" kern="1200" baseline="0" dirty="0" smtClean="0">
                          <a:solidFill>
                            <a:srgbClr val="002060"/>
                          </a:solidFill>
                          <a:latin typeface="+mn-lt"/>
                          <a:ea typeface="+mn-ea"/>
                          <a:cs typeface="+mn-cs"/>
                        </a:rPr>
                        <a:t>Educational</a:t>
                      </a:r>
                    </a:p>
                    <a:p>
                      <a:pPr algn="ctr"/>
                      <a:r>
                        <a:rPr lang="en-GB" sz="1200" b="1" i="0" u="none" strike="noStrike" kern="1200" baseline="0" dirty="0" smtClean="0">
                          <a:solidFill>
                            <a:srgbClr val="002060"/>
                          </a:solidFill>
                          <a:latin typeface="+mn-lt"/>
                          <a:ea typeface="+mn-ea"/>
                          <a:cs typeface="+mn-cs"/>
                        </a:rPr>
                        <a:t>Psychology Service</a:t>
                      </a:r>
                      <a:endParaRPr lang="en-GB" sz="1350" b="0" i="0" u="none" strike="noStrike" kern="1200" baseline="0" dirty="0" smtClean="0">
                        <a:solidFill>
                          <a:schemeClr val="tx1"/>
                        </a:solidFill>
                        <a:latin typeface="+mn-lt"/>
                        <a:ea typeface="+mn-ea"/>
                        <a:cs typeface="+mn-cs"/>
                      </a:endParaRPr>
                    </a:p>
                    <a:p>
                      <a:r>
                        <a:rPr lang="en-GB" sz="1350" b="0" i="0" u="none" strike="noStrike" kern="1200" baseline="0" dirty="0" smtClean="0">
                          <a:solidFill>
                            <a:schemeClr val="tx1"/>
                          </a:solidFill>
                          <a:latin typeface="+mn-lt"/>
                          <a:ea typeface="+mn-ea"/>
                          <a:cs typeface="+mn-cs"/>
                        </a:rPr>
                        <a:t>	</a:t>
                      </a:r>
                    </a:p>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dirty="0" smtClean="0">
                          <a:solidFill>
                            <a:schemeClr val="tx1"/>
                          </a:solidFill>
                          <a:latin typeface="Calibri" panose="020F0502020204030204" pitchFamily="34" charset="0"/>
                          <a:cs typeface="Calibri" panose="020F0502020204030204" pitchFamily="34" charset="0"/>
                        </a:rPr>
                        <a:t>Bespoke</a:t>
                      </a:r>
                      <a:r>
                        <a:rPr lang="en-GB" sz="1350" b="1" baseline="0" dirty="0" smtClean="0">
                          <a:solidFill>
                            <a:schemeClr val="tx1"/>
                          </a:solidFill>
                          <a:latin typeface="Calibri" panose="020F0502020204030204" pitchFamily="34" charset="0"/>
                          <a:cs typeface="Calibri" panose="020F0502020204030204" pitchFamily="34" charset="0"/>
                        </a:rPr>
                        <a:t> SEMH training packages-</a:t>
                      </a:r>
                      <a:r>
                        <a:rPr lang="en-US" sz="1350" b="0" i="0" u="none" strike="noStrike" kern="1200" baseline="0" dirty="0" smtClean="0">
                          <a:solidFill>
                            <a:schemeClr val="tx1"/>
                          </a:solidFill>
                          <a:latin typeface="+mn-lt"/>
                          <a:ea typeface="+mn-ea"/>
                          <a:cs typeface="+mn-cs"/>
                        </a:rPr>
                        <a:t>The Educational Psychology Service can offer a wealth of bespoke training packages that can be delivered to promote the SEMH of children, young people, parents, </a:t>
                      </a:r>
                      <a:r>
                        <a:rPr lang="en-US" sz="1350" b="0" i="0" u="none" strike="noStrike" kern="1200" baseline="0" dirty="0" err="1" smtClean="0">
                          <a:solidFill>
                            <a:schemeClr val="tx1"/>
                          </a:solidFill>
                          <a:latin typeface="+mn-lt"/>
                          <a:ea typeface="+mn-ea"/>
                          <a:cs typeface="+mn-cs"/>
                        </a:rPr>
                        <a:t>carers</a:t>
                      </a:r>
                      <a:r>
                        <a:rPr lang="en-US" sz="1350" b="0" i="0" u="none" strike="noStrike" kern="1200" baseline="0" dirty="0" smtClean="0">
                          <a:solidFill>
                            <a:schemeClr val="tx1"/>
                          </a:solidFill>
                          <a:latin typeface="+mn-lt"/>
                          <a:ea typeface="+mn-ea"/>
                          <a:cs typeface="+mn-cs"/>
                        </a:rPr>
                        <a:t> and/or staff.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3"/>
                        </a:rPr>
                        <a:t>Educational Psychology  team details</a:t>
                      </a:r>
                      <a:endParaRPr lang="en-US" sz="1350" b="0" i="0" u="none" strike="noStrike" kern="1200" baseline="0" dirty="0" smtClean="0">
                        <a:solidFill>
                          <a:schemeClr val="tx1"/>
                        </a:solidFill>
                        <a:latin typeface="+mn-lt"/>
                        <a:ea typeface="+mn-ea"/>
                        <a:cs typeface="+mn-cs"/>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5629512"/>
                  </a:ext>
                </a:extLst>
              </a:tr>
            </a:tbl>
          </a:graphicData>
        </a:graphic>
      </p:graphicFrame>
      <p:sp>
        <p:nvSpPr>
          <p:cNvPr id="188" name="Title 1"/>
          <p:cNvSpPr txBox="1">
            <a:spLocks/>
          </p:cNvSpPr>
          <p:nvPr/>
        </p:nvSpPr>
        <p:spPr>
          <a:xfrm>
            <a:off x="278997" y="4228302"/>
            <a:ext cx="6407946" cy="468000"/>
          </a:xfrm>
          <a:prstGeom prst="rect">
            <a:avLst/>
          </a:prstGeom>
          <a:solidFill>
            <a:srgbClr val="9900CC"/>
          </a:solidFill>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Recommended Training </a:t>
            </a:r>
            <a:endParaRPr lang="en-GB" sz="2800" b="1" dirty="0">
              <a:solidFill>
                <a:schemeClr val="bg1"/>
              </a:solidFill>
              <a:latin typeface="Calibri" panose="020F0502020204030204" pitchFamily="34" charset="0"/>
              <a:cs typeface="Calibri" panose="020F050202020403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534" y="4854254"/>
            <a:ext cx="480565" cy="476751"/>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2147" y="5780413"/>
            <a:ext cx="843789" cy="566544"/>
          </a:xfrm>
          <a:prstGeom prst="rect">
            <a:avLst/>
          </a:prstGeom>
        </p:spPr>
      </p:pic>
      <p:pic>
        <p:nvPicPr>
          <p:cNvPr id="180" name="Picture 17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flipV="1">
            <a:off x="565205" y="2553287"/>
            <a:ext cx="543113" cy="543113"/>
          </a:xfrm>
          <a:prstGeom prst="rect">
            <a:avLst/>
          </a:prstGeom>
        </p:spPr>
      </p:pic>
    </p:spTree>
    <p:extLst>
      <p:ext uri="{BB962C8B-B14F-4D97-AF65-F5344CB8AC3E}">
        <p14:creationId xmlns:p14="http://schemas.microsoft.com/office/powerpoint/2010/main" val="3611873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val="2599764503"/>
              </p:ext>
            </p:extLst>
          </p:nvPr>
        </p:nvGraphicFramePr>
        <p:xfrm>
          <a:off x="225027" y="961208"/>
          <a:ext cx="6407946" cy="5839587"/>
        </p:xfrm>
        <a:graphic>
          <a:graphicData uri="http://schemas.openxmlformats.org/drawingml/2006/table">
            <a:tbl>
              <a:tblPr firstRow="1" bandRow="1">
                <a:tableStyleId>{5940675A-B579-460E-94D1-54222C63F5DA}</a:tableStyleId>
              </a:tblPr>
              <a:tblGrid>
                <a:gridCol w="1004960">
                  <a:extLst>
                    <a:ext uri="{9D8B030D-6E8A-4147-A177-3AD203B41FA5}">
                      <a16:colId xmlns:a16="http://schemas.microsoft.com/office/drawing/2014/main" val="2036575283"/>
                    </a:ext>
                  </a:extLst>
                </a:gridCol>
                <a:gridCol w="5402986">
                  <a:extLst>
                    <a:ext uri="{9D8B030D-6E8A-4147-A177-3AD203B41FA5}">
                      <a16:colId xmlns:a16="http://schemas.microsoft.com/office/drawing/2014/main" val="3791569717"/>
                    </a:ext>
                  </a:extLst>
                </a:gridCol>
              </a:tblGrid>
              <a:tr h="932077">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Educational Psychology team- </a:t>
                      </a:r>
                      <a:r>
                        <a:rPr lang="en-GB" sz="1350" kern="1200" dirty="0" smtClean="0">
                          <a:solidFill>
                            <a:schemeClr val="tx1"/>
                          </a:solidFill>
                          <a:effectLst/>
                          <a:latin typeface="+mn-lt"/>
                          <a:ea typeface="+mn-ea"/>
                          <a:cs typeface="+mn-cs"/>
                        </a:rPr>
                        <a:t>Work with Families, schools and other professionals to bring about positive change for children and young people where there are concerns about their learning, behaviour or emotional wellbeing. </a:t>
                      </a:r>
                      <a:r>
                        <a:rPr lang="en-US" sz="1350" b="0" i="0" u="none" strike="noStrike" kern="1200" baseline="0" dirty="0" smtClean="0">
                          <a:solidFill>
                            <a:schemeClr val="tx1"/>
                          </a:solidFill>
                          <a:latin typeface="+mn-lt"/>
                          <a:ea typeface="+mn-ea"/>
                          <a:cs typeface="+mn-cs"/>
                        </a:rPr>
                        <a:t> For Further information contact a member of the Educational Psychology team </a:t>
                      </a:r>
                      <a:r>
                        <a:rPr lang="en-US" sz="1350" b="0" i="0" u="none" strike="noStrike" kern="1200" baseline="0" dirty="0" smtClean="0">
                          <a:solidFill>
                            <a:schemeClr val="tx1"/>
                          </a:solidFill>
                          <a:latin typeface="+mn-lt"/>
                          <a:ea typeface="+mn-ea"/>
                          <a:cs typeface="+mn-cs"/>
                          <a:hlinkClick r:id="rId2"/>
                        </a:rPr>
                        <a:t>Educational Psychology  team details</a:t>
                      </a:r>
                      <a:endParaRPr lang="en-US" sz="1350" b="0" i="0" u="none" strike="noStrike" kern="1200" baseline="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350" b="0" i="0" u="none" strike="noStrike" kern="1200" baseline="0" dirty="0" smtClean="0">
                        <a:solidFill>
                          <a:schemeClr val="tx1"/>
                        </a:solidFill>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kern="1200" dirty="0" smtClean="0">
                          <a:solidFill>
                            <a:schemeClr val="tx1"/>
                          </a:solidFill>
                          <a:effectLst/>
                          <a:latin typeface="+mn-lt"/>
                          <a:ea typeface="+mn-ea"/>
                          <a:cs typeface="+mn-cs"/>
                        </a:rPr>
                        <a:t>Halton Behaviour Support Service-</a:t>
                      </a:r>
                      <a:r>
                        <a:rPr lang="en-GB" sz="1350" kern="1200" dirty="0" smtClean="0">
                          <a:solidFill>
                            <a:schemeClr val="tx1"/>
                          </a:solidFill>
                          <a:effectLst/>
                          <a:latin typeface="+mn-lt"/>
                          <a:ea typeface="+mn-ea"/>
                          <a:cs typeface="+mn-cs"/>
                        </a:rPr>
                        <a:t>Work collaboratively with schools across the primary and secondary age range to</a:t>
                      </a:r>
                      <a:r>
                        <a:rPr lang="en-GB" sz="1350" b="1" kern="1200" dirty="0" smtClean="0">
                          <a:solidFill>
                            <a:schemeClr val="tx1"/>
                          </a:solidFill>
                          <a:effectLst/>
                          <a:latin typeface="+mn-lt"/>
                          <a:ea typeface="+mn-ea"/>
                          <a:cs typeface="+mn-cs"/>
                        </a:rPr>
                        <a:t> </a:t>
                      </a:r>
                      <a:r>
                        <a:rPr lang="en-GB" sz="1350" kern="1200" dirty="0" smtClean="0">
                          <a:solidFill>
                            <a:schemeClr val="tx1"/>
                          </a:solidFill>
                          <a:effectLst/>
                          <a:latin typeface="+mn-lt"/>
                          <a:ea typeface="+mn-ea"/>
                          <a:cs typeface="+mn-cs"/>
                        </a:rPr>
                        <a:t>embed a culture of consistency of practice, promote positive behaviour management policies, techniques and strategies. Offers Mental Health First Aid Training  For further information contact </a:t>
                      </a:r>
                      <a:r>
                        <a:rPr lang="en-US" sz="1350" u="sng" kern="1200" dirty="0" smtClean="0">
                          <a:solidFill>
                            <a:schemeClr val="tx1"/>
                          </a:solidFill>
                          <a:effectLst/>
                          <a:latin typeface="+mn-lt"/>
                          <a:ea typeface="+mn-ea"/>
                          <a:cs typeface="+mn-cs"/>
                          <a:hlinkClick r:id="rId3"/>
                        </a:rPr>
                        <a:t>HBSS@halton.gov.uk</a:t>
                      </a:r>
                      <a:endParaRPr lang="en-US" sz="1350" u="sng"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kern="1200" dirty="0" smtClean="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62772896"/>
                  </a:ext>
                </a:extLst>
              </a:tr>
              <a:tr h="390278">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07000"/>
                        </a:lnSpc>
                        <a:spcAft>
                          <a:spcPts val="0"/>
                        </a:spcAft>
                      </a:pPr>
                      <a:r>
                        <a:rPr lang="en-GB" sz="1350" b="1" dirty="0" smtClean="0">
                          <a:effectLst/>
                          <a:latin typeface="Calibri" panose="020F0502020204030204" pitchFamily="34" charset="0"/>
                          <a:ea typeface="Calibri" panose="020F0502020204030204" pitchFamily="34" charset="0"/>
                          <a:cs typeface="Times New Roman" panose="02020603050405020304" pitchFamily="18" charset="0"/>
                        </a:rPr>
                        <a:t>Nurturing Approach </a:t>
                      </a:r>
                      <a:r>
                        <a:rPr lang="en-GB" sz="1350" dirty="0" smtClean="0">
                          <a:effectLst/>
                          <a:latin typeface="Calibri" panose="020F0502020204030204" pitchFamily="34" charset="0"/>
                          <a:ea typeface="Calibri" panose="020F0502020204030204" pitchFamily="34" charset="0"/>
                          <a:cs typeface="Times New Roman" panose="02020603050405020304" pitchFamily="18" charset="0"/>
                        </a:rPr>
                        <a:t>- Nurture </a:t>
                      </a:r>
                      <a:r>
                        <a:rPr lang="en-GB" sz="1350" dirty="0">
                          <a:effectLst/>
                          <a:latin typeface="Calibri" panose="020F0502020204030204" pitchFamily="34" charset="0"/>
                          <a:ea typeface="Calibri" panose="020F0502020204030204" pitchFamily="34" charset="0"/>
                          <a:cs typeface="Times New Roman" panose="02020603050405020304" pitchFamily="18" charset="0"/>
                        </a:rPr>
                        <a:t>is a whole school approach which involves developing physical, social and emotional resilience, in order to allow children and young people to thrive. There are also regular network meetings to provide support and training for schools</a:t>
                      </a:r>
                      <a:r>
                        <a:rPr lang="en-GB" sz="1350" dirty="0" smtClean="0">
                          <a:effectLst/>
                          <a:latin typeface="Calibri" panose="020F0502020204030204" pitchFamily="34" charset="0"/>
                          <a:ea typeface="Calibri" panose="020F0502020204030204" pitchFamily="34" charset="0"/>
                          <a:cs typeface="Times New Roman" panose="02020603050405020304" pitchFamily="18" charset="0"/>
                        </a:rPr>
                        <a:t>. For further information visit </a:t>
                      </a:r>
                      <a:r>
                        <a:rPr lang="en-GB" sz="1350" dirty="0" smtClean="0">
                          <a:effectLst/>
                          <a:latin typeface="Calibri" panose="020F0502020204030204" pitchFamily="34" charset="0"/>
                          <a:ea typeface="Calibri" panose="020F0502020204030204" pitchFamily="34" charset="0"/>
                          <a:cs typeface="Times New Roman" panose="02020603050405020304" pitchFamily="18" charset="0"/>
                          <a:hlinkClick r:id="rId4"/>
                        </a:rPr>
                        <a:t>Halton Nurture Strategy</a:t>
                      </a:r>
                      <a:endParaRPr lang="en-GB" sz="135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135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675629512"/>
                  </a:ext>
                </a:extLst>
              </a:tr>
              <a:tr h="169886">
                <a:tc>
                  <a:txBody>
                    <a:bodyPr/>
                    <a:lstStyle/>
                    <a:p>
                      <a:endParaRPr lang="en-GB" sz="1200" dirty="0"/>
                    </a:p>
                  </a:txBody>
                  <a:tcPr marL="99060" marR="99060" marT="49530" marB="4953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350" b="1" dirty="0" smtClean="0">
                          <a:latin typeface="Calibri" panose="020F0502020204030204" pitchFamily="34" charset="0"/>
                          <a:cs typeface="Calibri" panose="020F0502020204030204" pitchFamily="34" charset="0"/>
                        </a:rPr>
                        <a:t>CAMHS-  </a:t>
                      </a:r>
                      <a:r>
                        <a:rPr lang="en-US" sz="1350" kern="1200" dirty="0" smtClean="0">
                          <a:solidFill>
                            <a:schemeClr val="tx1"/>
                          </a:solidFill>
                          <a:effectLst/>
                          <a:latin typeface="+mn-lt"/>
                          <a:ea typeface="+mn-ea"/>
                          <a:cs typeface="+mn-cs"/>
                        </a:rPr>
                        <a:t>Support children and young people up to age 18 with their emotional and mental health and wellbeing. For further information or to contact CAMHS visit</a:t>
                      </a:r>
                      <a:endParaRPr lang="en-GB" sz="1350" b="1"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350" dirty="0" smtClean="0">
                          <a:latin typeface="Calibri" panose="020F0502020204030204" pitchFamily="34" charset="0"/>
                          <a:cs typeface="Calibri" panose="020F0502020204030204" pitchFamily="34" charset="0"/>
                          <a:hlinkClick r:id="rId5"/>
                        </a:rPr>
                        <a:t>Halton Child and Adolescent Mental health Service </a:t>
                      </a: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smtClean="0">
                        <a:latin typeface="Calibri" panose="020F0502020204030204" pitchFamily="34" charset="0"/>
                        <a:cs typeface="Calibri" panose="020F050202020403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GB" sz="1350" dirty="0">
                        <a:latin typeface="Calibri" panose="020F0502020204030204" pitchFamily="34" charset="0"/>
                        <a:cs typeface="Calibri" panose="020F0502020204030204" pitchFamily="34" charset="0"/>
                      </a:endParaRPr>
                    </a:p>
                  </a:txBody>
                  <a:tcPr marL="99060" marR="99060" marT="49530" marB="4953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7842801"/>
                  </a:ext>
                </a:extLst>
              </a:tr>
            </a:tbl>
          </a:graphicData>
        </a:graphic>
      </p:graphicFrame>
      <p:sp>
        <p:nvSpPr>
          <p:cNvPr id="5" name="Title 1"/>
          <p:cNvSpPr txBox="1">
            <a:spLocks/>
          </p:cNvSpPr>
          <p:nvPr/>
        </p:nvSpPr>
        <p:spPr>
          <a:xfrm>
            <a:off x="225027" y="332498"/>
            <a:ext cx="6407946" cy="468000"/>
          </a:xfrm>
          <a:prstGeom prst="rect">
            <a:avLst/>
          </a:prstGeom>
          <a:solidFill>
            <a:srgbClr val="9900CC"/>
          </a:solidFill>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Specialist support available </a:t>
            </a:r>
            <a:endParaRPr lang="en-GB" sz="2800" b="1" dirty="0">
              <a:solidFill>
                <a:schemeClr val="bg1"/>
              </a:solidFill>
              <a:latin typeface="Calibri" panose="020F0502020204030204" pitchFamily="34" charset="0"/>
              <a:cs typeface="Calibri" panose="020F0502020204030204" pitchFamily="34" charset="0"/>
            </a:endParaRPr>
          </a:p>
        </p:txBody>
      </p:sp>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540534" y="1350372"/>
            <a:ext cx="495300" cy="555625"/>
          </a:xfrm>
          <a:prstGeom prst="rect">
            <a:avLst/>
          </a:prstGeom>
        </p:spPr>
      </p:pic>
      <p:pic>
        <p:nvPicPr>
          <p:cNvPr id="7" name="Picture 6"/>
          <p:cNvPicPr/>
          <p:nvPr/>
        </p:nvPicPr>
        <p:blipFill>
          <a:blip r:embed="rId7" cstate="print">
            <a:extLst>
              <a:ext uri="{28A0092B-C50C-407E-A947-70E740481C1C}">
                <a14:useLocalDpi xmlns:a14="http://schemas.microsoft.com/office/drawing/2010/main" val="0"/>
              </a:ext>
            </a:extLst>
          </a:blip>
          <a:stretch>
            <a:fillRect/>
          </a:stretch>
        </p:blipFill>
        <p:spPr>
          <a:xfrm>
            <a:off x="540534" y="2735205"/>
            <a:ext cx="419100" cy="630520"/>
          </a:xfrm>
          <a:prstGeom prst="rect">
            <a:avLst/>
          </a:prstGeom>
        </p:spPr>
      </p:pic>
      <p:pic>
        <p:nvPicPr>
          <p:cNvPr id="8" name="Picture 7"/>
          <p:cNvPicPr/>
          <p:nvPr/>
        </p:nvPicPr>
        <p:blipFill>
          <a:blip r:embed="rId8" cstate="print">
            <a:extLst>
              <a:ext uri="{28A0092B-C50C-407E-A947-70E740481C1C}">
                <a14:useLocalDpi xmlns:a14="http://schemas.microsoft.com/office/drawing/2010/main" val="0"/>
              </a:ext>
            </a:extLst>
          </a:blip>
          <a:stretch>
            <a:fillRect/>
          </a:stretch>
        </p:blipFill>
        <p:spPr>
          <a:xfrm>
            <a:off x="540534" y="4194933"/>
            <a:ext cx="476250" cy="542925"/>
          </a:xfrm>
          <a:prstGeom prst="rect">
            <a:avLst/>
          </a:prstGeom>
        </p:spPr>
      </p:pic>
      <p:pic>
        <p:nvPicPr>
          <p:cNvPr id="9" name="Picture 8"/>
          <p:cNvPicPr/>
          <p:nvPr/>
        </p:nvPicPr>
        <p:blipFill>
          <a:blip r:embed="rId9" cstate="print">
            <a:extLst>
              <a:ext uri="{28A0092B-C50C-407E-A947-70E740481C1C}">
                <a14:useLocalDpi xmlns:a14="http://schemas.microsoft.com/office/drawing/2010/main" val="0"/>
              </a:ext>
            </a:extLst>
          </a:blip>
          <a:stretch>
            <a:fillRect/>
          </a:stretch>
        </p:blipFill>
        <p:spPr>
          <a:xfrm>
            <a:off x="559808" y="5401305"/>
            <a:ext cx="470535" cy="546100"/>
          </a:xfrm>
          <a:prstGeom prst="rect">
            <a:avLst/>
          </a:prstGeom>
        </p:spPr>
      </p:pic>
      <p:sp>
        <p:nvSpPr>
          <p:cNvPr id="10" name="Rectangle 9"/>
          <p:cNvSpPr/>
          <p:nvPr/>
        </p:nvSpPr>
        <p:spPr>
          <a:xfrm>
            <a:off x="0" y="9465403"/>
            <a:ext cx="6858000" cy="440597"/>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0300 029 0029 | HIT@halton.gov.uk |www.healthimprovement.co.uk</a:t>
            </a:r>
            <a:endParaRPr lang="en-GB" dirty="0">
              <a:solidFill>
                <a:schemeClr val="bg1"/>
              </a:solidFill>
            </a:endParaRPr>
          </a:p>
        </p:txBody>
      </p:sp>
    </p:spTree>
    <p:extLst>
      <p:ext uri="{BB962C8B-B14F-4D97-AF65-F5344CB8AC3E}">
        <p14:creationId xmlns:p14="http://schemas.microsoft.com/office/powerpoint/2010/main" val="1640897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77900130"/>
              </p:ext>
            </p:extLst>
          </p:nvPr>
        </p:nvGraphicFramePr>
        <p:xfrm>
          <a:off x="261125" y="271320"/>
          <a:ext cx="6284054" cy="873760"/>
        </p:xfrm>
        <a:graphic>
          <a:graphicData uri="http://schemas.openxmlformats.org/drawingml/2006/table">
            <a:tbl>
              <a:tblPr firstRow="1" bandRow="1">
                <a:tableStyleId>{5C22544A-7EE6-4342-B048-85BDC9FD1C3A}</a:tableStyleId>
              </a:tblPr>
              <a:tblGrid>
                <a:gridCol w="1266886">
                  <a:extLst>
                    <a:ext uri="{9D8B030D-6E8A-4147-A177-3AD203B41FA5}">
                      <a16:colId xmlns:a16="http://schemas.microsoft.com/office/drawing/2014/main" val="3947712910"/>
                    </a:ext>
                  </a:extLst>
                </a:gridCol>
                <a:gridCol w="1335505">
                  <a:extLst>
                    <a:ext uri="{9D8B030D-6E8A-4147-A177-3AD203B41FA5}">
                      <a16:colId xmlns:a16="http://schemas.microsoft.com/office/drawing/2014/main" val="1362984967"/>
                    </a:ext>
                  </a:extLst>
                </a:gridCol>
                <a:gridCol w="1419726">
                  <a:extLst>
                    <a:ext uri="{9D8B030D-6E8A-4147-A177-3AD203B41FA5}">
                      <a16:colId xmlns:a16="http://schemas.microsoft.com/office/drawing/2014/main" val="1494035471"/>
                    </a:ext>
                  </a:extLst>
                </a:gridCol>
                <a:gridCol w="2261937">
                  <a:extLst>
                    <a:ext uri="{9D8B030D-6E8A-4147-A177-3AD203B41FA5}">
                      <a16:colId xmlns:a16="http://schemas.microsoft.com/office/drawing/2014/main" val="3570877321"/>
                    </a:ext>
                  </a:extLst>
                </a:gridCol>
              </a:tblGrid>
              <a:tr h="370840">
                <a:tc>
                  <a:txBody>
                    <a:bodyPr/>
                    <a:lstStyle/>
                    <a:p>
                      <a:r>
                        <a:rPr lang="en-GB" dirty="0" smtClean="0">
                          <a:solidFill>
                            <a:schemeClr val="bg1"/>
                          </a:solidFill>
                        </a:rPr>
                        <a:t>Name of school</a:t>
                      </a:r>
                      <a:endParaRPr lang="en-GB" dirty="0">
                        <a:solidFill>
                          <a:schemeClr val="bg1"/>
                        </a:solidFill>
                      </a:endParaRPr>
                    </a:p>
                  </a:txBody>
                  <a:tcPr/>
                </a:tc>
                <a:tc>
                  <a:txBody>
                    <a:bodyPr/>
                    <a:lstStyle/>
                    <a:p>
                      <a:r>
                        <a:rPr lang="en-GB" dirty="0" smtClean="0">
                          <a:solidFill>
                            <a:schemeClr val="bg1"/>
                          </a:solidFill>
                        </a:rPr>
                        <a:t>Name of Staff</a:t>
                      </a:r>
                      <a:r>
                        <a:rPr lang="en-GB" baseline="0" dirty="0" smtClean="0">
                          <a:solidFill>
                            <a:schemeClr val="bg1"/>
                          </a:solidFill>
                        </a:rPr>
                        <a:t> member</a:t>
                      </a:r>
                      <a:endParaRPr lang="en-GB" dirty="0">
                        <a:solidFill>
                          <a:schemeClr val="bg1"/>
                        </a:solidFill>
                      </a:endParaRPr>
                    </a:p>
                  </a:txBody>
                  <a:tcPr/>
                </a:tc>
                <a:tc>
                  <a:txBody>
                    <a:bodyPr/>
                    <a:lstStyle/>
                    <a:p>
                      <a:r>
                        <a:rPr lang="en-GB" dirty="0" smtClean="0">
                          <a:solidFill>
                            <a:schemeClr val="bg1"/>
                          </a:solidFill>
                        </a:rPr>
                        <a:t>Title</a:t>
                      </a:r>
                      <a:endParaRPr lang="en-GB" dirty="0">
                        <a:solidFill>
                          <a:schemeClr val="bg1"/>
                        </a:solidFill>
                      </a:endParaRPr>
                    </a:p>
                  </a:txBody>
                  <a:tcPr/>
                </a:tc>
                <a:tc>
                  <a:txBody>
                    <a:bodyPr/>
                    <a:lstStyle/>
                    <a:p>
                      <a:r>
                        <a:rPr lang="en-GB" dirty="0" smtClean="0">
                          <a:solidFill>
                            <a:schemeClr val="bg1"/>
                          </a:solidFill>
                        </a:rPr>
                        <a:t>Email</a:t>
                      </a:r>
                      <a:endParaRPr lang="en-GB" dirty="0">
                        <a:solidFill>
                          <a:schemeClr val="bg1"/>
                        </a:solidFill>
                      </a:endParaRPr>
                    </a:p>
                  </a:txBody>
                  <a:tcPr/>
                </a:tc>
                <a:extLst>
                  <a:ext uri="{0D108BD9-81ED-4DB2-BD59-A6C34878D82A}">
                    <a16:rowId xmlns:a16="http://schemas.microsoft.com/office/drawing/2014/main" val="1215521289"/>
                  </a:ext>
                </a:extLst>
              </a:tr>
              <a:tr h="370840">
                <a:tc>
                  <a:txBody>
                    <a:bodyPr/>
                    <a:lstStyle/>
                    <a:p>
                      <a:endParaRPr lang="en-GB" dirty="0">
                        <a:solidFill>
                          <a:schemeClr val="tx1"/>
                        </a:solidFill>
                      </a:endParaRPr>
                    </a:p>
                  </a:txBody>
                  <a:tcPr/>
                </a:tc>
                <a:tc>
                  <a:txBody>
                    <a:bodyPr/>
                    <a:lstStyle/>
                    <a:p>
                      <a:endParaRPr lang="en-GB" dirty="0">
                        <a:solidFill>
                          <a:schemeClr val="tx1"/>
                        </a:solidFill>
                      </a:endParaRPr>
                    </a:p>
                  </a:txBody>
                  <a:tcPr/>
                </a:tc>
                <a:tc>
                  <a:txBody>
                    <a:bodyPr/>
                    <a:lstStyle/>
                    <a:p>
                      <a:endParaRPr lang="en-GB">
                        <a:solidFill>
                          <a:schemeClr val="tx1"/>
                        </a:solidFill>
                      </a:endParaRPr>
                    </a:p>
                  </a:txBody>
                  <a:tcPr/>
                </a:tc>
                <a:tc>
                  <a:txBody>
                    <a:bodyPr/>
                    <a:lstStyle/>
                    <a:p>
                      <a:endParaRPr lang="en-GB" dirty="0">
                        <a:solidFill>
                          <a:schemeClr val="tx1"/>
                        </a:solidFill>
                      </a:endParaRPr>
                    </a:p>
                  </a:txBody>
                  <a:tcPr/>
                </a:tc>
                <a:extLst>
                  <a:ext uri="{0D108BD9-81ED-4DB2-BD59-A6C34878D82A}">
                    <a16:rowId xmlns:a16="http://schemas.microsoft.com/office/drawing/2014/main" val="101002000"/>
                  </a:ext>
                </a:extLst>
              </a:tr>
            </a:tbl>
          </a:graphicData>
        </a:graphic>
      </p:graphicFrame>
      <p:sp>
        <p:nvSpPr>
          <p:cNvPr id="4" name="Content Placeholder 3"/>
          <p:cNvSpPr>
            <a:spLocks noGrp="1"/>
          </p:cNvSpPr>
          <p:nvPr>
            <p:ph idx="1"/>
          </p:nvPr>
        </p:nvSpPr>
        <p:spPr>
          <a:xfrm>
            <a:off x="261125" y="1383632"/>
            <a:ext cx="6284053" cy="8217568"/>
          </a:xfrm>
        </p:spPr>
        <p:txBody>
          <a:bodyPr>
            <a:normAutofit fontScale="85000" lnSpcReduction="20000"/>
          </a:bodyPr>
          <a:lstStyle/>
          <a:p>
            <a:pPr marL="0" indent="0">
              <a:buNone/>
            </a:pPr>
            <a:endParaRPr lang="en-GB" dirty="0"/>
          </a:p>
          <a:p>
            <a:pPr marL="0" indent="0">
              <a:buNone/>
            </a:pPr>
            <a:endParaRPr lang="en-GB" sz="1350" dirty="0" smtClean="0"/>
          </a:p>
          <a:p>
            <a:pPr marL="0" indent="0">
              <a:buNone/>
            </a:pPr>
            <a:r>
              <a:rPr lang="en-GB" sz="1700" dirty="0" smtClean="0"/>
              <a:t>Mental Health and Resilience in Schools (MHARS) 			</a:t>
            </a:r>
            <a:r>
              <a:rPr lang="en-GB" sz="1700" dirty="0" smtClean="0">
                <a:sym typeface="Wingdings" panose="05000000000000000000" pitchFamily="2" charset="2"/>
              </a:rPr>
              <a:t></a:t>
            </a: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5 ways to wellbeing award 					</a:t>
            </a:r>
            <a:r>
              <a:rPr lang="en-GB" sz="17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a:t>
            </a:r>
            <a:r>
              <a:rPr lang="en-GB" sz="1700" dirty="0" smtClean="0">
                <a:sym typeface="Wingdings" panose="05000000000000000000" pitchFamily="2" charset="2"/>
              </a:rPr>
              <a:t></a:t>
            </a:r>
            <a:endParaRPr lang="en-GB" sz="1700" dirty="0" smtClean="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dirty="0" smtClean="0">
                <a:sym typeface="Wingdings" panose="05000000000000000000" pitchFamily="2" charset="2"/>
              </a:rPr>
              <a:t>		</a:t>
            </a:r>
          </a:p>
          <a:p>
            <a:pPr marL="0" indent="0">
              <a:buNone/>
            </a:pPr>
            <a:endParaRPr lang="en-GB" sz="1400" dirty="0" smtClean="0">
              <a:sym typeface="Wingdings" panose="05000000000000000000" pitchFamily="2" charset="2"/>
            </a:endParaRPr>
          </a:p>
          <a:p>
            <a:pPr marL="0" indent="0">
              <a:buNone/>
            </a:pPr>
            <a:r>
              <a:rPr lang="en-GB" sz="1500" dirty="0">
                <a:sym typeface="Wingdings" panose="05000000000000000000" pitchFamily="2" charset="2"/>
              </a:rPr>
              <a:t>Staff wellbeing workshop 					</a:t>
            </a:r>
            <a:r>
              <a:rPr lang="en-GB" sz="1500" dirty="0" smtClean="0">
                <a:sym typeface="Wingdings" panose="05000000000000000000" pitchFamily="2" charset="2"/>
              </a:rPr>
              <a:t>	</a:t>
            </a:r>
            <a:endParaRPr lang="en-GB" sz="1500" dirty="0">
              <a:sym typeface="Wingdings" panose="05000000000000000000" pitchFamily="2" charset="2"/>
            </a:endParaRPr>
          </a:p>
          <a:p>
            <a:pPr marL="0" indent="0">
              <a:buNone/>
            </a:pPr>
            <a:r>
              <a:rPr lang="en-GB" sz="1500" dirty="0">
                <a:sym typeface="Wingdings" panose="05000000000000000000" pitchFamily="2" charset="2"/>
              </a:rPr>
              <a:t>Stress Awareness for staff 					</a:t>
            </a:r>
            <a:r>
              <a:rPr lang="en-GB" sz="1500" dirty="0" smtClean="0">
                <a:sym typeface="Wingdings" panose="05000000000000000000" pitchFamily="2" charset="2"/>
              </a:rPr>
              <a:t>	</a:t>
            </a:r>
            <a:endParaRPr lang="en-GB" sz="1500" dirty="0">
              <a:sym typeface="Wingdings" panose="05000000000000000000" pitchFamily="2" charset="2"/>
            </a:endParaRPr>
          </a:p>
          <a:p>
            <a:pPr marL="0" indent="0">
              <a:buNone/>
            </a:pPr>
            <a:r>
              <a:rPr lang="en-US" sz="1500" dirty="0"/>
              <a:t>Guided Mindfulness </a:t>
            </a:r>
            <a:r>
              <a:rPr lang="en-US" sz="1500" dirty="0" smtClean="0"/>
              <a:t>sessions</a:t>
            </a:r>
            <a:r>
              <a:rPr lang="en-US" sz="1800" dirty="0" smtClean="0"/>
              <a:t>						</a:t>
            </a:r>
            <a:r>
              <a:rPr lang="en-GB" sz="1800" dirty="0" smtClean="0">
                <a:sym typeface="Wingdings" panose="05000000000000000000" pitchFamily="2" charset="2"/>
              </a:rPr>
              <a:t></a:t>
            </a:r>
            <a:endParaRPr lang="en-GB" sz="1800" dirty="0">
              <a:sym typeface="Wingdings" panose="05000000000000000000" pitchFamily="2" charset="2"/>
            </a:endParaRPr>
          </a:p>
          <a:p>
            <a:pPr marL="0" indent="0">
              <a:buNone/>
            </a:pPr>
            <a:endParaRPr lang="en-US" sz="1800" dirty="0"/>
          </a:p>
          <a:p>
            <a:pPr marL="0" indent="0">
              <a:buNone/>
            </a:pPr>
            <a:endParaRPr lang="en-GB" sz="1700" dirty="0" smtClean="0">
              <a:sym typeface="Wingdings" panose="05000000000000000000" pitchFamily="2" charset="2"/>
            </a:endParaRPr>
          </a:p>
          <a:p>
            <a:pPr marL="0" indent="0">
              <a:buNone/>
            </a:pPr>
            <a:endParaRPr lang="en-GB" sz="1400" dirty="0" smtClean="0">
              <a:sym typeface="Wingdings" panose="05000000000000000000" pitchFamily="2" charset="2"/>
            </a:endParaRPr>
          </a:p>
          <a:p>
            <a:pPr marL="0" indent="0">
              <a:buNone/>
            </a:pPr>
            <a:endParaRPr lang="en-GB" sz="1400" dirty="0" smtClean="0">
              <a:sym typeface="Wingdings" panose="05000000000000000000" pitchFamily="2" charset="2"/>
            </a:endParaRPr>
          </a:p>
          <a:p>
            <a:pPr marL="0" indent="0">
              <a:buNone/>
            </a:pPr>
            <a:endParaRPr lang="en-GB" sz="1400" dirty="0">
              <a:sym typeface="Wingdings" panose="05000000000000000000" pitchFamily="2" charset="2"/>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7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Mental health Awareness  					</a:t>
            </a:r>
            <a:r>
              <a:rPr lang="en-GB" sz="1700" dirty="0" smtClean="0">
                <a:latin typeface="Calibri" panose="020F0502020204030204" pitchFamily="34" charset="0"/>
                <a:ea typeface="Calibri" panose="020F0502020204030204" pitchFamily="34" charset="0"/>
                <a:cs typeface="Times New Roman" panose="02020603050405020304" pitchFamily="18" charset="0"/>
              </a:rPr>
              <a:t>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Self Harm Awareness 					</a:t>
            </a:r>
            <a:r>
              <a:rPr lang="en-GB" sz="1700" dirty="0" smtClean="0">
                <a:latin typeface="Calibri" panose="020F0502020204030204" pitchFamily="34" charset="0"/>
                <a:ea typeface="Calibri" panose="020F0502020204030204" pitchFamily="34" charset="0"/>
                <a:cs typeface="Times New Roman" panose="02020603050405020304" pitchFamily="18" charset="0"/>
              </a:rPr>
              <a:t>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r>
              <a:rPr lang="en-GB" sz="1700" dirty="0" smtClean="0">
                <a:latin typeface="Calibri" panose="020F0502020204030204" pitchFamily="34" charset="0"/>
                <a:ea typeface="Calibri" panose="020F0502020204030204" pitchFamily="34" charset="0"/>
                <a:cs typeface="Times New Roman" panose="02020603050405020304" pitchFamily="18" charset="0"/>
              </a:rPr>
              <a:t>Resilience workshop	  	    				</a:t>
            </a:r>
            <a:r>
              <a:rPr lang="en-GB" sz="1700" dirty="0" smtClean="0">
                <a:sym typeface="Wingdings" panose="05000000000000000000" pitchFamily="2" charset="2"/>
              </a:rPr>
              <a:t></a:t>
            </a:r>
            <a:endParaRPr lang="en-GB" sz="1700" dirty="0">
              <a:sym typeface="Wingdings" panose="05000000000000000000" pitchFamily="2" charset="2"/>
            </a:endParaRPr>
          </a:p>
          <a:p>
            <a:pPr marL="0" indent="0">
              <a:buNone/>
            </a:pPr>
            <a:endParaRPr lang="en-GB" sz="14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Would you like to receive more information on specialist support available?</a:t>
            </a:r>
          </a:p>
          <a:p>
            <a:pPr marL="0" indent="0">
              <a:buNone/>
            </a:pPr>
            <a:endParaRPr lang="en-GB" sz="19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Educational Psychology 					</a:t>
            </a:r>
            <a:r>
              <a:rPr lang="en-GB" sz="1900" dirty="0" smtClean="0">
                <a:latin typeface="Calibri" panose="020F0502020204030204" pitchFamily="34" charset="0"/>
                <a:ea typeface="Calibri" panose="020F0502020204030204" pitchFamily="34" charset="0"/>
                <a:cs typeface="Times New Roman" panose="02020603050405020304" pitchFamily="18" charset="0"/>
              </a:rPr>
              <a:t>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Halton behaviour Support Service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Nurture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r>
              <a:rPr lang="en-GB" sz="1900" dirty="0" smtClean="0">
                <a:latin typeface="Calibri" panose="020F0502020204030204" pitchFamily="34" charset="0"/>
                <a:ea typeface="Calibri" panose="020F0502020204030204" pitchFamily="34" charset="0"/>
                <a:cs typeface="Times New Roman" panose="02020603050405020304" pitchFamily="18" charset="0"/>
              </a:rPr>
              <a:t>CAMHS 							</a:t>
            </a:r>
            <a:r>
              <a:rPr lang="en-GB" sz="1900" dirty="0" smtClean="0">
                <a:latin typeface="Calibri" panose="020F0502020204030204" pitchFamily="34" charset="0"/>
                <a:ea typeface="Calibri" panose="020F0502020204030204" pitchFamily="34" charset="0"/>
                <a:cs typeface="Times New Roman" panose="02020603050405020304" pitchFamily="18" charset="0"/>
              </a:rPr>
              <a:t>	</a:t>
            </a:r>
            <a:r>
              <a:rPr lang="en-GB" sz="1900" dirty="0" smtClean="0">
                <a:sym typeface="Wingdings" panose="05000000000000000000" pitchFamily="2" charset="2"/>
              </a:rPr>
              <a:t></a:t>
            </a:r>
            <a:endParaRPr lang="en-GB" sz="1900" dirty="0">
              <a:sym typeface="Wingdings" panose="05000000000000000000" pitchFamily="2" charset="2"/>
            </a:endParaRPr>
          </a:p>
          <a:p>
            <a:pPr marL="0" indent="0">
              <a:buNone/>
            </a:pP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350" dirty="0"/>
          </a:p>
        </p:txBody>
      </p:sp>
      <p:sp>
        <p:nvSpPr>
          <p:cNvPr id="9" name="Title 1"/>
          <p:cNvSpPr txBox="1">
            <a:spLocks/>
          </p:cNvSpPr>
          <p:nvPr/>
        </p:nvSpPr>
        <p:spPr>
          <a:xfrm>
            <a:off x="278999" y="1309911"/>
            <a:ext cx="6315947" cy="468000"/>
          </a:xfrm>
          <a:prstGeom prst="rect">
            <a:avLst/>
          </a:prstGeom>
          <a:solidFill>
            <a:srgbClr val="00B050"/>
          </a:solidFill>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3033" b="1" dirty="0" smtClean="0">
                <a:solidFill>
                  <a:schemeClr val="bg1"/>
                </a:solidFill>
                <a:latin typeface="Calibri" panose="020F0502020204030204" pitchFamily="34" charset="0"/>
                <a:cs typeface="Calibri" panose="020F0502020204030204" pitchFamily="34" charset="0"/>
              </a:rPr>
              <a:t>Framework and Needs Assessment </a:t>
            </a:r>
            <a:endParaRPr lang="en-GB" sz="3033" b="1" dirty="0">
              <a:solidFill>
                <a:schemeClr val="bg1"/>
              </a:solidFill>
              <a:latin typeface="Calibri" panose="020F0502020204030204" pitchFamily="34" charset="0"/>
              <a:cs typeface="Calibri" panose="020F0502020204030204" pitchFamily="34" charset="0"/>
            </a:endParaRPr>
          </a:p>
        </p:txBody>
      </p:sp>
      <p:sp>
        <p:nvSpPr>
          <p:cNvPr id="16" name="Title 1"/>
          <p:cNvSpPr txBox="1">
            <a:spLocks/>
          </p:cNvSpPr>
          <p:nvPr/>
        </p:nvSpPr>
        <p:spPr>
          <a:xfrm>
            <a:off x="261125" y="2750281"/>
            <a:ext cx="6266178" cy="409098"/>
          </a:xfrm>
          <a:prstGeom prst="rect">
            <a:avLst/>
          </a:prstGeom>
          <a:solidFill>
            <a:schemeClr val="accent4"/>
          </a:solidFill>
        </p:spPr>
        <p:txBody>
          <a:bodyPr vert="horz" lIns="99060" tIns="49530" rIns="99060" bIns="4953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a:solidFill>
                  <a:schemeClr val="bg1"/>
                </a:solidFill>
                <a:latin typeface="Calibri" panose="020F0502020204030204" pitchFamily="34" charset="0"/>
                <a:cs typeface="Calibri" panose="020F0502020204030204" pitchFamily="34" charset="0"/>
              </a:rPr>
              <a:t>For Staff – Wellbeing  </a:t>
            </a:r>
          </a:p>
        </p:txBody>
      </p:sp>
      <p:sp>
        <p:nvSpPr>
          <p:cNvPr id="17" name="Title 1"/>
          <p:cNvSpPr txBox="1">
            <a:spLocks/>
          </p:cNvSpPr>
          <p:nvPr/>
        </p:nvSpPr>
        <p:spPr>
          <a:xfrm>
            <a:off x="211357" y="4959016"/>
            <a:ext cx="6315946" cy="533400"/>
          </a:xfrm>
          <a:prstGeom prst="rect">
            <a:avLst/>
          </a:prstGeom>
          <a:solidFill>
            <a:srgbClr val="1D43E3"/>
          </a:solidFill>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Staff </a:t>
            </a:r>
            <a:r>
              <a:rPr lang="en-GB" sz="2800" b="1" dirty="0" smtClean="0">
                <a:solidFill>
                  <a:schemeClr val="bg1"/>
                </a:solidFill>
                <a:latin typeface="Calibri" panose="020F0502020204030204" pitchFamily="34" charset="0"/>
                <a:cs typeface="Calibri" panose="020F0502020204030204" pitchFamily="34" charset="0"/>
              </a:rPr>
              <a:t>Training</a:t>
            </a:r>
            <a:endParaRPr lang="en-GB" sz="2800" b="1" dirty="0">
              <a:solidFill>
                <a:schemeClr val="bg1"/>
              </a:solidFill>
              <a:latin typeface="Calibri" panose="020F0502020204030204" pitchFamily="34" charset="0"/>
              <a:cs typeface="Calibri" panose="020F0502020204030204" pitchFamily="34" charset="0"/>
            </a:endParaRPr>
          </a:p>
        </p:txBody>
      </p:sp>
      <p:sp>
        <p:nvSpPr>
          <p:cNvPr id="18" name="Title 1"/>
          <p:cNvSpPr txBox="1">
            <a:spLocks/>
          </p:cNvSpPr>
          <p:nvPr/>
        </p:nvSpPr>
        <p:spPr>
          <a:xfrm>
            <a:off x="229232" y="7143750"/>
            <a:ext cx="6315946" cy="399722"/>
          </a:xfrm>
          <a:prstGeom prst="rect">
            <a:avLst/>
          </a:prstGeom>
          <a:solidFill>
            <a:srgbClr val="9900CC"/>
          </a:solidFill>
        </p:spPr>
        <p:txBody>
          <a:bodyPr vert="horz" lIns="91440" tIns="45720" rIns="91440" bIns="45720" rtlCol="0" anchor="ctr">
            <a:normAutofit fontScale="900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2800" b="1" dirty="0" smtClean="0">
                <a:solidFill>
                  <a:schemeClr val="bg1"/>
                </a:solidFill>
                <a:latin typeface="Calibri" panose="020F0502020204030204" pitchFamily="34" charset="0"/>
                <a:cs typeface="Calibri" panose="020F0502020204030204" pitchFamily="34" charset="0"/>
              </a:rPr>
              <a:t>Specialist support available </a:t>
            </a:r>
            <a:endParaRPr lang="en-GB"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055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8892AC314EC62B43AFD64B0D7D87B927" ma:contentTypeVersion="3" ma:contentTypeDescription="Create a new document." ma:contentTypeScope="" ma:versionID="1aa39f3b089313931978a4570dc4939d">
  <xsd:schema xmlns:xsd="http://www.w3.org/2001/XMLSchema" xmlns:xs="http://www.w3.org/2001/XMLSchema" xmlns:p="http://schemas.microsoft.com/office/2006/metadata/properties" xmlns:ns1="http://schemas.microsoft.com/sharepoint/v3" xmlns:ns2="752ecd1f-4185-4f2a-9830-15d3ce795b03" xmlns:ns3="9e14bc9f-d43a-4562-9a47-6bccc43a8b23" targetNamespace="http://schemas.microsoft.com/office/2006/metadata/properties" ma:root="true" ma:fieldsID="337390625865b6632969e5e1d3c9a821" ns1:_="" ns2:_="" ns3:_="">
    <xsd:import namespace="http://schemas.microsoft.com/sharepoint/v3"/>
    <xsd:import namespace="752ecd1f-4185-4f2a-9830-15d3ce795b03"/>
    <xsd:import namespace="9e14bc9f-d43a-4562-9a47-6bccc43a8b23"/>
    <xsd:element name="properties">
      <xsd:complexType>
        <xsd:sequence>
          <xsd:element name="documentManagement">
            <xsd:complexType>
              <xsd:all>
                <xsd:element ref="ns2:_dlc_DocId" minOccurs="0"/>
                <xsd:element ref="ns2:_dlc_DocIdUrl" minOccurs="0"/>
                <xsd:element ref="ns2:_dlc_DocIdPersistId" minOccurs="0"/>
                <xsd:element ref="ns3:38D7918E8D62_DiskName" minOccurs="0"/>
                <xsd:element ref="ns1:FileShareFlag" minOccurs="0"/>
                <xsd:element ref="ns1:LargeFileSiz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ShareFlag" ma:index="12" nillable="true" ma:displayName="File Share Flag" ma:default="0.0" ma:hidden="true" ma:internalName="_x0024_Resources_x003a_FSDLResources_x002c_VDL_FileShareFlag_x003b_" ma:readOnly="true">
      <xsd:simpleType>
        <xsd:restriction base="dms:Number"/>
      </xsd:simpleType>
    </xsd:element>
    <xsd:element name="LargeFileSize" ma:index="13" nillable="true" ma:displayName="Linked File Size" ma:hidden="true" ma:internalName="LargeFileSiz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2ecd1f-4185-4f2a-9830-15d3ce795b0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14bc9f-d43a-4562-9a47-6bccc43a8b23" elementFormDefault="qualified">
    <xsd:import namespace="http://schemas.microsoft.com/office/2006/documentManagement/types"/>
    <xsd:import namespace="http://schemas.microsoft.com/office/infopath/2007/PartnerControls"/>
    <xsd:element name="38D7918E8D62_DiskName" ma:index="11" nillable="true" ma:displayName="DiskName" ma:description="" ma:hidden="true" ma:internalName="DiskName"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DEFC29-054A-4022-A4A7-07CC9EFFBBB7}">
  <ds:schemaRefs>
    <ds:schemaRef ds:uri="http://schemas.microsoft.com/sharepoint/v3/contenttype/forms"/>
  </ds:schemaRefs>
</ds:datastoreItem>
</file>

<file path=customXml/itemProps2.xml><?xml version="1.0" encoding="utf-8"?>
<ds:datastoreItem xmlns:ds="http://schemas.openxmlformats.org/officeDocument/2006/customXml" ds:itemID="{7D99AE32-808B-442B-B9EA-997385A32573}">
  <ds:schemaRefs>
    <ds:schemaRef ds:uri="http://schemas.microsoft.com/sharepoint/events"/>
  </ds:schemaRefs>
</ds:datastoreItem>
</file>

<file path=customXml/itemProps3.xml><?xml version="1.0" encoding="utf-8"?>
<ds:datastoreItem xmlns:ds="http://schemas.openxmlformats.org/officeDocument/2006/customXml" ds:itemID="{BA4744C3-459E-42D6-8A20-BA45C9227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52ecd1f-4185-4f2a-9830-15d3ce795b03"/>
    <ds:schemaRef ds:uri="9e14bc9f-d43a-4562-9a47-6bccc43a8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1710</TotalTime>
  <Words>802</Words>
  <Application>Microsoft Office PowerPoint</Application>
  <PresentationFormat>A4 Paper (210x297 mm)</PresentationFormat>
  <Paragraphs>85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vt:lpstr>
      <vt:lpstr>Office Theme</vt:lpstr>
      <vt:lpstr>Framework and Needs Assessment </vt:lpstr>
      <vt:lpstr>Staff Training</vt:lpstr>
      <vt:lpstr>PowerPoint Presentation</vt:lpstr>
      <vt:lpstr>PowerPoint Presentation</vt:lpstr>
    </vt:vector>
  </TitlesOfParts>
  <Company>Halton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Forder</dc:creator>
  <cp:lastModifiedBy>Maria McNulty</cp:lastModifiedBy>
  <cp:revision>130</cp:revision>
  <cp:lastPrinted>2019-08-06T14:06:27Z</cp:lastPrinted>
  <dcterms:created xsi:type="dcterms:W3CDTF">2019-06-14T21:47:35Z</dcterms:created>
  <dcterms:modified xsi:type="dcterms:W3CDTF">2022-08-10T09:20:50Z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0x0101008892AC314EC62B43AFD64B0D7D87B927</vt:lpwstr>
  </property>
</Properties>
</file>