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6"/>
  </p:notesMasterIdLst>
  <p:sldIdLst>
    <p:sldId id="256" r:id="rId5"/>
    <p:sldId id="257" r:id="rId6"/>
    <p:sldId id="259" r:id="rId7"/>
    <p:sldId id="260" r:id="rId8"/>
    <p:sldId id="261" r:id="rId9"/>
    <p:sldId id="264" r:id="rId10"/>
    <p:sldId id="262" r:id="rId11"/>
    <p:sldId id="263" r:id="rId12"/>
    <p:sldId id="258" r:id="rId13"/>
    <p:sldId id="265" r:id="rId14"/>
    <p:sldId id="266" r:id="rId15"/>
    <p:sldId id="279" r:id="rId16"/>
    <p:sldId id="267" r:id="rId17"/>
    <p:sldId id="268" r:id="rId18"/>
    <p:sldId id="275" r:id="rId19"/>
    <p:sldId id="276" r:id="rId20"/>
    <p:sldId id="277" r:id="rId21"/>
    <p:sldId id="278" r:id="rId22"/>
    <p:sldId id="271" r:id="rId23"/>
    <p:sldId id="272" r:id="rId24"/>
    <p:sldId id="280" r:id="rId25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sa Mart" initials="I" lastIdx="0" clrIdx="0">
    <p:extLst>
      <p:ext uri="{19B8F6BF-5375-455C-9EA6-DF929625EA0E}">
        <p15:presenceInfo xmlns:p15="http://schemas.microsoft.com/office/powerpoint/2012/main" userId="Lisa Mar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343" autoAdjust="0"/>
  </p:normalViewPr>
  <p:slideViewPr>
    <p:cSldViewPr snapToGrid="0">
      <p:cViewPr varScale="1">
        <p:scale>
          <a:sx n="69" d="100"/>
          <a:sy n="69" d="100"/>
        </p:scale>
        <p:origin x="7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9DCCD5-C470-400D-959F-7048C3D83CD6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DB65E92-C60B-4225-AF96-A25F2130CD30}">
      <dgm:prSet phldrT="[Text]"/>
      <dgm:spPr>
        <a:solidFill>
          <a:srgbClr val="FF0000"/>
        </a:solidFill>
      </dgm:spPr>
      <dgm:t>
        <a:bodyPr/>
        <a:lstStyle/>
        <a:p>
          <a:pPr algn="ctr"/>
          <a:r>
            <a:rPr lang="en-GB" b="1" dirty="0">
              <a:solidFill>
                <a:schemeClr val="bg1">
                  <a:lumMod val="10000"/>
                </a:schemeClr>
              </a:solidFill>
            </a:rPr>
            <a:t>Assess</a:t>
          </a:r>
        </a:p>
      </dgm:t>
    </dgm:pt>
    <dgm:pt modelId="{90347549-9AC7-4B1F-B31D-9A22545AA429}" type="parTrans" cxnId="{31E8A009-6B14-4929-885B-7E76E595B603}">
      <dgm:prSet/>
      <dgm:spPr/>
      <dgm:t>
        <a:bodyPr/>
        <a:lstStyle/>
        <a:p>
          <a:pPr algn="ctr"/>
          <a:endParaRPr lang="en-GB"/>
        </a:p>
      </dgm:t>
    </dgm:pt>
    <dgm:pt modelId="{EF9DB861-7B92-4841-9933-A0A0EB50AF23}" type="sibTrans" cxnId="{31E8A009-6B14-4929-885B-7E76E595B603}">
      <dgm:prSet/>
      <dgm:spPr/>
      <dgm:t>
        <a:bodyPr/>
        <a:lstStyle/>
        <a:p>
          <a:pPr algn="ctr"/>
          <a:endParaRPr lang="en-GB"/>
        </a:p>
      </dgm:t>
    </dgm:pt>
    <dgm:pt modelId="{50BBF3B9-9D8A-4F0B-95F1-0AB71F0C297E}">
      <dgm:prSet phldrT="[Text]"/>
      <dgm:spPr>
        <a:solidFill>
          <a:srgbClr val="FF9900"/>
        </a:solidFill>
      </dgm:spPr>
      <dgm:t>
        <a:bodyPr/>
        <a:lstStyle/>
        <a:p>
          <a:pPr algn="ctr"/>
          <a:r>
            <a:rPr lang="en-GB" b="1" dirty="0">
              <a:solidFill>
                <a:schemeClr val="bg1">
                  <a:lumMod val="10000"/>
                </a:schemeClr>
              </a:solidFill>
            </a:rPr>
            <a:t>Plan</a:t>
          </a:r>
        </a:p>
      </dgm:t>
    </dgm:pt>
    <dgm:pt modelId="{77975D89-D385-4E34-9291-D18129BF9A79}" type="parTrans" cxnId="{A87A2B10-6988-4D88-BA85-A09839D0125E}">
      <dgm:prSet/>
      <dgm:spPr/>
      <dgm:t>
        <a:bodyPr/>
        <a:lstStyle/>
        <a:p>
          <a:pPr algn="ctr"/>
          <a:endParaRPr lang="en-GB"/>
        </a:p>
      </dgm:t>
    </dgm:pt>
    <dgm:pt modelId="{8DD23926-FA61-4960-9B05-DA07418B92C1}" type="sibTrans" cxnId="{A87A2B10-6988-4D88-BA85-A09839D0125E}">
      <dgm:prSet/>
      <dgm:spPr/>
      <dgm:t>
        <a:bodyPr/>
        <a:lstStyle/>
        <a:p>
          <a:pPr algn="ctr"/>
          <a:endParaRPr lang="en-GB"/>
        </a:p>
      </dgm:t>
    </dgm:pt>
    <dgm:pt modelId="{B1D09045-CA15-4CF8-9C0E-ED69A14C0D7A}">
      <dgm:prSet phldrT="[Text]"/>
      <dgm:spPr>
        <a:solidFill>
          <a:srgbClr val="00B050"/>
        </a:solidFill>
      </dgm:spPr>
      <dgm:t>
        <a:bodyPr/>
        <a:lstStyle/>
        <a:p>
          <a:pPr algn="ctr"/>
          <a:r>
            <a:rPr lang="en-GB" b="1" dirty="0">
              <a:solidFill>
                <a:schemeClr val="bg1">
                  <a:lumMod val="10000"/>
                </a:schemeClr>
              </a:solidFill>
            </a:rPr>
            <a:t>Do</a:t>
          </a:r>
        </a:p>
      </dgm:t>
    </dgm:pt>
    <dgm:pt modelId="{37B527FD-1DFC-4B94-A1B6-7FDF07AB3B4D}" type="parTrans" cxnId="{C84D15DE-6244-43DA-817A-000AFA0378AD}">
      <dgm:prSet/>
      <dgm:spPr/>
      <dgm:t>
        <a:bodyPr/>
        <a:lstStyle/>
        <a:p>
          <a:pPr algn="ctr"/>
          <a:endParaRPr lang="en-GB"/>
        </a:p>
      </dgm:t>
    </dgm:pt>
    <dgm:pt modelId="{B96F4C05-E706-4FF9-A764-15664B01EB77}" type="sibTrans" cxnId="{C84D15DE-6244-43DA-817A-000AFA0378AD}">
      <dgm:prSet/>
      <dgm:spPr/>
      <dgm:t>
        <a:bodyPr/>
        <a:lstStyle/>
        <a:p>
          <a:pPr algn="ctr"/>
          <a:endParaRPr lang="en-GB"/>
        </a:p>
      </dgm:t>
    </dgm:pt>
    <dgm:pt modelId="{93D02F07-0C9A-484E-A337-A14552B704E1}">
      <dgm:prSet phldrT="[Text]"/>
      <dgm:spPr>
        <a:solidFill>
          <a:srgbClr val="7030A0"/>
        </a:solidFill>
      </dgm:spPr>
      <dgm:t>
        <a:bodyPr/>
        <a:lstStyle/>
        <a:p>
          <a:pPr algn="ctr"/>
          <a:r>
            <a:rPr lang="en-GB" b="1" dirty="0">
              <a:solidFill>
                <a:schemeClr val="bg1">
                  <a:lumMod val="10000"/>
                </a:schemeClr>
              </a:solidFill>
            </a:rPr>
            <a:t>Review</a:t>
          </a:r>
        </a:p>
      </dgm:t>
    </dgm:pt>
    <dgm:pt modelId="{2B544DCC-033F-4437-BB76-B25C77B71D1D}" type="parTrans" cxnId="{AA3EDD91-0437-4EBB-9C0A-4AC614D6FE3D}">
      <dgm:prSet/>
      <dgm:spPr/>
      <dgm:t>
        <a:bodyPr/>
        <a:lstStyle/>
        <a:p>
          <a:pPr algn="ctr"/>
          <a:endParaRPr lang="en-GB"/>
        </a:p>
      </dgm:t>
    </dgm:pt>
    <dgm:pt modelId="{9065D7D8-4E59-4990-9FDD-C56B5B88985D}" type="sibTrans" cxnId="{AA3EDD91-0437-4EBB-9C0A-4AC614D6FE3D}">
      <dgm:prSet/>
      <dgm:spPr/>
      <dgm:t>
        <a:bodyPr/>
        <a:lstStyle/>
        <a:p>
          <a:pPr algn="ctr"/>
          <a:endParaRPr lang="en-GB"/>
        </a:p>
      </dgm:t>
    </dgm:pt>
    <dgm:pt modelId="{778F91FB-2FAF-430F-B79F-2D5AC029AEB8}" type="pres">
      <dgm:prSet presAssocID="{209DCCD5-C470-400D-959F-7048C3D83CD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402C4C9F-5443-479B-9445-CBF23391FD22}" type="pres">
      <dgm:prSet presAssocID="{7DB65E92-C60B-4225-AF96-A25F2130CD30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87221F5-6123-4B66-A02A-BE78EB73354D}" type="pres">
      <dgm:prSet presAssocID="{EF9DB861-7B92-4841-9933-A0A0EB50AF23}" presName="sibTrans" presStyleLbl="sibTrans2D1" presStyleIdx="0" presStyleCnt="4"/>
      <dgm:spPr/>
      <dgm:t>
        <a:bodyPr/>
        <a:lstStyle/>
        <a:p>
          <a:endParaRPr lang="en-GB"/>
        </a:p>
      </dgm:t>
    </dgm:pt>
    <dgm:pt modelId="{0175C9AD-BEDC-434B-AA5E-EA1DF934F33C}" type="pres">
      <dgm:prSet presAssocID="{EF9DB861-7B92-4841-9933-A0A0EB50AF23}" presName="connectorText" presStyleLbl="sibTrans2D1" presStyleIdx="0" presStyleCnt="4"/>
      <dgm:spPr/>
      <dgm:t>
        <a:bodyPr/>
        <a:lstStyle/>
        <a:p>
          <a:endParaRPr lang="en-GB"/>
        </a:p>
      </dgm:t>
    </dgm:pt>
    <dgm:pt modelId="{589519B0-42DA-49B6-9143-47F62591C11E}" type="pres">
      <dgm:prSet presAssocID="{50BBF3B9-9D8A-4F0B-95F1-0AB71F0C297E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C6E124A-0E68-4FB0-A15C-E57F5747D20B}" type="pres">
      <dgm:prSet presAssocID="{8DD23926-FA61-4960-9B05-DA07418B92C1}" presName="sibTrans" presStyleLbl="sibTrans2D1" presStyleIdx="1" presStyleCnt="4"/>
      <dgm:spPr/>
      <dgm:t>
        <a:bodyPr/>
        <a:lstStyle/>
        <a:p>
          <a:endParaRPr lang="en-GB"/>
        </a:p>
      </dgm:t>
    </dgm:pt>
    <dgm:pt modelId="{DC98993C-3DD8-410D-8D48-B56DE3E0E482}" type="pres">
      <dgm:prSet presAssocID="{8DD23926-FA61-4960-9B05-DA07418B92C1}" presName="connectorText" presStyleLbl="sibTrans2D1" presStyleIdx="1" presStyleCnt="4"/>
      <dgm:spPr/>
      <dgm:t>
        <a:bodyPr/>
        <a:lstStyle/>
        <a:p>
          <a:endParaRPr lang="en-GB"/>
        </a:p>
      </dgm:t>
    </dgm:pt>
    <dgm:pt modelId="{F15416A9-0A1E-4D7B-BE7A-E26D55E694A7}" type="pres">
      <dgm:prSet presAssocID="{B1D09045-CA15-4CF8-9C0E-ED69A14C0D7A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B24B1BF-EBF7-4FF1-AFBA-4DE2F551F455}" type="pres">
      <dgm:prSet presAssocID="{B96F4C05-E706-4FF9-A764-15664B01EB77}" presName="sibTrans" presStyleLbl="sibTrans2D1" presStyleIdx="2" presStyleCnt="4"/>
      <dgm:spPr/>
      <dgm:t>
        <a:bodyPr/>
        <a:lstStyle/>
        <a:p>
          <a:endParaRPr lang="en-GB"/>
        </a:p>
      </dgm:t>
    </dgm:pt>
    <dgm:pt modelId="{EF85EF3D-D1BB-41B8-850A-8A35360B6681}" type="pres">
      <dgm:prSet presAssocID="{B96F4C05-E706-4FF9-A764-15664B01EB77}" presName="connectorText" presStyleLbl="sibTrans2D1" presStyleIdx="2" presStyleCnt="4"/>
      <dgm:spPr/>
      <dgm:t>
        <a:bodyPr/>
        <a:lstStyle/>
        <a:p>
          <a:endParaRPr lang="en-GB"/>
        </a:p>
      </dgm:t>
    </dgm:pt>
    <dgm:pt modelId="{CBCAA932-8F9A-407E-BFD3-E6F2C9B06F10}" type="pres">
      <dgm:prSet presAssocID="{93D02F07-0C9A-484E-A337-A14552B704E1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7DE19FC-9309-463B-9487-4B6380F42A8B}" type="pres">
      <dgm:prSet presAssocID="{9065D7D8-4E59-4990-9FDD-C56B5B88985D}" presName="sibTrans" presStyleLbl="sibTrans2D1" presStyleIdx="3" presStyleCnt="4"/>
      <dgm:spPr/>
      <dgm:t>
        <a:bodyPr/>
        <a:lstStyle/>
        <a:p>
          <a:endParaRPr lang="en-GB"/>
        </a:p>
      </dgm:t>
    </dgm:pt>
    <dgm:pt modelId="{CDB1E2D2-DE18-4772-B9F6-2B87C0B1399F}" type="pres">
      <dgm:prSet presAssocID="{9065D7D8-4E59-4990-9FDD-C56B5B88985D}" presName="connectorText" presStyleLbl="sibTrans2D1" presStyleIdx="3" presStyleCnt="4"/>
      <dgm:spPr/>
      <dgm:t>
        <a:bodyPr/>
        <a:lstStyle/>
        <a:p>
          <a:endParaRPr lang="en-GB"/>
        </a:p>
      </dgm:t>
    </dgm:pt>
  </dgm:ptLst>
  <dgm:cxnLst>
    <dgm:cxn modelId="{F9FFE6BB-5758-40AC-8394-720A0709198D}" type="presOf" srcId="{B1D09045-CA15-4CF8-9C0E-ED69A14C0D7A}" destId="{F15416A9-0A1E-4D7B-BE7A-E26D55E694A7}" srcOrd="0" destOrd="0" presId="urn:microsoft.com/office/officeart/2005/8/layout/cycle2"/>
    <dgm:cxn modelId="{C84D15DE-6244-43DA-817A-000AFA0378AD}" srcId="{209DCCD5-C470-400D-959F-7048C3D83CD6}" destId="{B1D09045-CA15-4CF8-9C0E-ED69A14C0D7A}" srcOrd="2" destOrd="0" parTransId="{37B527FD-1DFC-4B94-A1B6-7FDF07AB3B4D}" sibTransId="{B96F4C05-E706-4FF9-A764-15664B01EB77}"/>
    <dgm:cxn modelId="{31E8A009-6B14-4929-885B-7E76E595B603}" srcId="{209DCCD5-C470-400D-959F-7048C3D83CD6}" destId="{7DB65E92-C60B-4225-AF96-A25F2130CD30}" srcOrd="0" destOrd="0" parTransId="{90347549-9AC7-4B1F-B31D-9A22545AA429}" sibTransId="{EF9DB861-7B92-4841-9933-A0A0EB50AF23}"/>
    <dgm:cxn modelId="{2AEDF363-0FA3-491E-AD8C-83EFDF88D445}" type="presOf" srcId="{7DB65E92-C60B-4225-AF96-A25F2130CD30}" destId="{402C4C9F-5443-479B-9445-CBF23391FD22}" srcOrd="0" destOrd="0" presId="urn:microsoft.com/office/officeart/2005/8/layout/cycle2"/>
    <dgm:cxn modelId="{AA3EDD91-0437-4EBB-9C0A-4AC614D6FE3D}" srcId="{209DCCD5-C470-400D-959F-7048C3D83CD6}" destId="{93D02F07-0C9A-484E-A337-A14552B704E1}" srcOrd="3" destOrd="0" parTransId="{2B544DCC-033F-4437-BB76-B25C77B71D1D}" sibTransId="{9065D7D8-4E59-4990-9FDD-C56B5B88985D}"/>
    <dgm:cxn modelId="{9707541C-DBAF-4F89-A5E3-016B19D7EA92}" type="presOf" srcId="{8DD23926-FA61-4960-9B05-DA07418B92C1}" destId="{2C6E124A-0E68-4FB0-A15C-E57F5747D20B}" srcOrd="0" destOrd="0" presId="urn:microsoft.com/office/officeart/2005/8/layout/cycle2"/>
    <dgm:cxn modelId="{932379B2-8321-426E-B49A-5D946EF95FCC}" type="presOf" srcId="{B96F4C05-E706-4FF9-A764-15664B01EB77}" destId="{EF85EF3D-D1BB-41B8-850A-8A35360B6681}" srcOrd="1" destOrd="0" presId="urn:microsoft.com/office/officeart/2005/8/layout/cycle2"/>
    <dgm:cxn modelId="{4662094C-73F8-4BA8-8EAA-4FB5B6DC9865}" type="presOf" srcId="{93D02F07-0C9A-484E-A337-A14552B704E1}" destId="{CBCAA932-8F9A-407E-BFD3-E6F2C9B06F10}" srcOrd="0" destOrd="0" presId="urn:microsoft.com/office/officeart/2005/8/layout/cycle2"/>
    <dgm:cxn modelId="{A87A2B10-6988-4D88-BA85-A09839D0125E}" srcId="{209DCCD5-C470-400D-959F-7048C3D83CD6}" destId="{50BBF3B9-9D8A-4F0B-95F1-0AB71F0C297E}" srcOrd="1" destOrd="0" parTransId="{77975D89-D385-4E34-9291-D18129BF9A79}" sibTransId="{8DD23926-FA61-4960-9B05-DA07418B92C1}"/>
    <dgm:cxn modelId="{8A907A93-B998-4D45-A30E-FF4EFC339ED6}" type="presOf" srcId="{EF9DB861-7B92-4841-9933-A0A0EB50AF23}" destId="{D87221F5-6123-4B66-A02A-BE78EB73354D}" srcOrd="0" destOrd="0" presId="urn:microsoft.com/office/officeart/2005/8/layout/cycle2"/>
    <dgm:cxn modelId="{B95E15E5-7555-49A4-BD0E-0DD50FBC208D}" type="presOf" srcId="{9065D7D8-4E59-4990-9FDD-C56B5B88985D}" destId="{CDB1E2D2-DE18-4772-B9F6-2B87C0B1399F}" srcOrd="1" destOrd="0" presId="urn:microsoft.com/office/officeart/2005/8/layout/cycle2"/>
    <dgm:cxn modelId="{482A9281-41BD-4B6E-ADDA-EF2A3BFE172E}" type="presOf" srcId="{8DD23926-FA61-4960-9B05-DA07418B92C1}" destId="{DC98993C-3DD8-410D-8D48-B56DE3E0E482}" srcOrd="1" destOrd="0" presId="urn:microsoft.com/office/officeart/2005/8/layout/cycle2"/>
    <dgm:cxn modelId="{6EDE1ACC-D3E1-4CE7-A24A-486790FF5DB2}" type="presOf" srcId="{EF9DB861-7B92-4841-9933-A0A0EB50AF23}" destId="{0175C9AD-BEDC-434B-AA5E-EA1DF934F33C}" srcOrd="1" destOrd="0" presId="urn:microsoft.com/office/officeart/2005/8/layout/cycle2"/>
    <dgm:cxn modelId="{63F7C464-55F8-435E-9511-9F93BC409C05}" type="presOf" srcId="{209DCCD5-C470-400D-959F-7048C3D83CD6}" destId="{778F91FB-2FAF-430F-B79F-2D5AC029AEB8}" srcOrd="0" destOrd="0" presId="urn:microsoft.com/office/officeart/2005/8/layout/cycle2"/>
    <dgm:cxn modelId="{03B9E955-6421-4307-8CD2-1395D6767D85}" type="presOf" srcId="{B96F4C05-E706-4FF9-A764-15664B01EB77}" destId="{6B24B1BF-EBF7-4FF1-AFBA-4DE2F551F455}" srcOrd="0" destOrd="0" presId="urn:microsoft.com/office/officeart/2005/8/layout/cycle2"/>
    <dgm:cxn modelId="{94B81E45-2092-431A-8218-C23493669A56}" type="presOf" srcId="{50BBF3B9-9D8A-4F0B-95F1-0AB71F0C297E}" destId="{589519B0-42DA-49B6-9143-47F62591C11E}" srcOrd="0" destOrd="0" presId="urn:microsoft.com/office/officeart/2005/8/layout/cycle2"/>
    <dgm:cxn modelId="{5E577CD7-4769-4F63-BB56-F061445BDD70}" type="presOf" srcId="{9065D7D8-4E59-4990-9FDD-C56B5B88985D}" destId="{A7DE19FC-9309-463B-9487-4B6380F42A8B}" srcOrd="0" destOrd="0" presId="urn:microsoft.com/office/officeart/2005/8/layout/cycle2"/>
    <dgm:cxn modelId="{7889D3C6-A461-49AC-B228-E5202CCC4383}" type="presParOf" srcId="{778F91FB-2FAF-430F-B79F-2D5AC029AEB8}" destId="{402C4C9F-5443-479B-9445-CBF23391FD22}" srcOrd="0" destOrd="0" presId="urn:microsoft.com/office/officeart/2005/8/layout/cycle2"/>
    <dgm:cxn modelId="{43C5298C-95A1-4782-9B55-3FAA557B73B7}" type="presParOf" srcId="{778F91FB-2FAF-430F-B79F-2D5AC029AEB8}" destId="{D87221F5-6123-4B66-A02A-BE78EB73354D}" srcOrd="1" destOrd="0" presId="urn:microsoft.com/office/officeart/2005/8/layout/cycle2"/>
    <dgm:cxn modelId="{EA116FA0-E47D-450D-9504-EEDCDD8F86C1}" type="presParOf" srcId="{D87221F5-6123-4B66-A02A-BE78EB73354D}" destId="{0175C9AD-BEDC-434B-AA5E-EA1DF934F33C}" srcOrd="0" destOrd="0" presId="urn:microsoft.com/office/officeart/2005/8/layout/cycle2"/>
    <dgm:cxn modelId="{A26BC974-C483-44CA-803D-0C1FE6DB5B20}" type="presParOf" srcId="{778F91FB-2FAF-430F-B79F-2D5AC029AEB8}" destId="{589519B0-42DA-49B6-9143-47F62591C11E}" srcOrd="2" destOrd="0" presId="urn:microsoft.com/office/officeart/2005/8/layout/cycle2"/>
    <dgm:cxn modelId="{07A9ABF4-99B4-4DE7-B29F-871832656288}" type="presParOf" srcId="{778F91FB-2FAF-430F-B79F-2D5AC029AEB8}" destId="{2C6E124A-0E68-4FB0-A15C-E57F5747D20B}" srcOrd="3" destOrd="0" presId="urn:microsoft.com/office/officeart/2005/8/layout/cycle2"/>
    <dgm:cxn modelId="{68CCC007-C859-4FE6-9D55-90FB779BFCF1}" type="presParOf" srcId="{2C6E124A-0E68-4FB0-A15C-E57F5747D20B}" destId="{DC98993C-3DD8-410D-8D48-B56DE3E0E482}" srcOrd="0" destOrd="0" presId="urn:microsoft.com/office/officeart/2005/8/layout/cycle2"/>
    <dgm:cxn modelId="{55DD507C-5425-40AC-94AD-1604D08F33CD}" type="presParOf" srcId="{778F91FB-2FAF-430F-B79F-2D5AC029AEB8}" destId="{F15416A9-0A1E-4D7B-BE7A-E26D55E694A7}" srcOrd="4" destOrd="0" presId="urn:microsoft.com/office/officeart/2005/8/layout/cycle2"/>
    <dgm:cxn modelId="{09DF5DE9-C97E-4C0F-9513-213E8BDE46D5}" type="presParOf" srcId="{778F91FB-2FAF-430F-B79F-2D5AC029AEB8}" destId="{6B24B1BF-EBF7-4FF1-AFBA-4DE2F551F455}" srcOrd="5" destOrd="0" presId="urn:microsoft.com/office/officeart/2005/8/layout/cycle2"/>
    <dgm:cxn modelId="{B6E5CEED-294D-4019-A9BB-B1D840472C05}" type="presParOf" srcId="{6B24B1BF-EBF7-4FF1-AFBA-4DE2F551F455}" destId="{EF85EF3D-D1BB-41B8-850A-8A35360B6681}" srcOrd="0" destOrd="0" presId="urn:microsoft.com/office/officeart/2005/8/layout/cycle2"/>
    <dgm:cxn modelId="{A67CB9F0-A43F-4C07-8AF1-E58A4E0EACEC}" type="presParOf" srcId="{778F91FB-2FAF-430F-B79F-2D5AC029AEB8}" destId="{CBCAA932-8F9A-407E-BFD3-E6F2C9B06F10}" srcOrd="6" destOrd="0" presId="urn:microsoft.com/office/officeart/2005/8/layout/cycle2"/>
    <dgm:cxn modelId="{E77BBCCF-CAE8-49E5-BF40-D6C3D367ABD4}" type="presParOf" srcId="{778F91FB-2FAF-430F-B79F-2D5AC029AEB8}" destId="{A7DE19FC-9309-463B-9487-4B6380F42A8B}" srcOrd="7" destOrd="0" presId="urn:microsoft.com/office/officeart/2005/8/layout/cycle2"/>
    <dgm:cxn modelId="{EDA34406-0553-437C-9FB4-3A86B41AE1D6}" type="presParOf" srcId="{A7DE19FC-9309-463B-9487-4B6380F42A8B}" destId="{CDB1E2D2-DE18-4772-B9F6-2B87C0B1399F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CAC20E7-39BA-465A-A062-602938C1BB39}" type="doc">
      <dgm:prSet loTypeId="urn:microsoft.com/office/officeart/2005/8/layout/cycle2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87EE008C-1D3A-4935-BB61-494F7045073C}">
      <dgm:prSet phldrT="[Text]"/>
      <dgm:spPr/>
      <dgm:t>
        <a:bodyPr/>
        <a:lstStyle/>
        <a:p>
          <a:r>
            <a:rPr lang="en-GB" dirty="0" smtClean="0"/>
            <a:t>Strengths</a:t>
          </a:r>
          <a:endParaRPr lang="en-GB" dirty="0"/>
        </a:p>
      </dgm:t>
    </dgm:pt>
    <dgm:pt modelId="{4FA98E3B-D2A9-4112-8CDC-374BABE044F6}" type="parTrans" cxnId="{5C4CC150-A70E-4577-99A5-A17DFC195139}">
      <dgm:prSet/>
      <dgm:spPr/>
      <dgm:t>
        <a:bodyPr/>
        <a:lstStyle/>
        <a:p>
          <a:endParaRPr lang="en-GB"/>
        </a:p>
      </dgm:t>
    </dgm:pt>
    <dgm:pt modelId="{9E2DA5C2-3E48-4747-A55D-1E0595CA3B64}" type="sibTrans" cxnId="{5C4CC150-A70E-4577-99A5-A17DFC195139}">
      <dgm:prSet/>
      <dgm:spPr/>
      <dgm:t>
        <a:bodyPr/>
        <a:lstStyle/>
        <a:p>
          <a:endParaRPr lang="en-GB"/>
        </a:p>
      </dgm:t>
    </dgm:pt>
    <dgm:pt modelId="{3FD7BB77-C885-4682-8EDE-63476B67CD1B}">
      <dgm:prSet phldrT="[Text]"/>
      <dgm:spPr/>
      <dgm:t>
        <a:bodyPr/>
        <a:lstStyle/>
        <a:p>
          <a:r>
            <a:rPr lang="en-GB" dirty="0" smtClean="0"/>
            <a:t>Identified areas of need</a:t>
          </a:r>
          <a:endParaRPr lang="en-GB" dirty="0"/>
        </a:p>
      </dgm:t>
    </dgm:pt>
    <dgm:pt modelId="{9915A7E0-3288-41C3-8FB4-7F2BCE17982F}" type="parTrans" cxnId="{FEE2EBA4-447D-4E51-A4D3-FDC76141D0D8}">
      <dgm:prSet/>
      <dgm:spPr/>
      <dgm:t>
        <a:bodyPr/>
        <a:lstStyle/>
        <a:p>
          <a:endParaRPr lang="en-GB"/>
        </a:p>
      </dgm:t>
    </dgm:pt>
    <dgm:pt modelId="{D9FD50F2-F099-463E-8ED8-CB51F6396458}" type="sibTrans" cxnId="{FEE2EBA4-447D-4E51-A4D3-FDC76141D0D8}">
      <dgm:prSet/>
      <dgm:spPr/>
      <dgm:t>
        <a:bodyPr/>
        <a:lstStyle/>
        <a:p>
          <a:endParaRPr lang="en-GB"/>
        </a:p>
      </dgm:t>
    </dgm:pt>
    <dgm:pt modelId="{00DD3D60-D1C9-4962-837C-6FF8434F3D69}">
      <dgm:prSet phldrT="[Text]"/>
      <dgm:spPr/>
      <dgm:t>
        <a:bodyPr/>
        <a:lstStyle/>
        <a:p>
          <a:r>
            <a:rPr lang="en-GB" dirty="0" smtClean="0"/>
            <a:t>Assessment</a:t>
          </a:r>
          <a:endParaRPr lang="en-GB" dirty="0"/>
        </a:p>
      </dgm:t>
    </dgm:pt>
    <dgm:pt modelId="{6CD804B2-5A45-460D-BC9B-A48F18D5260D}" type="parTrans" cxnId="{39FDA2B8-C12C-4F62-AC6B-3C7EEA3314CB}">
      <dgm:prSet/>
      <dgm:spPr/>
      <dgm:t>
        <a:bodyPr/>
        <a:lstStyle/>
        <a:p>
          <a:endParaRPr lang="en-GB"/>
        </a:p>
      </dgm:t>
    </dgm:pt>
    <dgm:pt modelId="{CAB371DA-C6E0-4180-8654-3F679D3A2242}" type="sibTrans" cxnId="{39FDA2B8-C12C-4F62-AC6B-3C7EEA3314CB}">
      <dgm:prSet/>
      <dgm:spPr/>
      <dgm:t>
        <a:bodyPr/>
        <a:lstStyle/>
        <a:p>
          <a:endParaRPr lang="en-GB"/>
        </a:p>
      </dgm:t>
    </dgm:pt>
    <dgm:pt modelId="{6AD6EC8E-E37B-4C1A-9B00-8FEA11B59E22}">
      <dgm:prSet phldrT="[Text]"/>
      <dgm:spPr/>
      <dgm:t>
        <a:bodyPr/>
        <a:lstStyle/>
        <a:p>
          <a:r>
            <a:rPr lang="en-GB" dirty="0" smtClean="0"/>
            <a:t>Clear purpose/ outcomes</a:t>
          </a:r>
          <a:endParaRPr lang="en-GB" dirty="0"/>
        </a:p>
      </dgm:t>
    </dgm:pt>
    <dgm:pt modelId="{4FFAF0BB-E05C-42F0-834F-5B65A0C2E563}" type="parTrans" cxnId="{B4429A64-4838-485E-8CE0-B24320804A8B}">
      <dgm:prSet/>
      <dgm:spPr/>
      <dgm:t>
        <a:bodyPr/>
        <a:lstStyle/>
        <a:p>
          <a:endParaRPr lang="en-GB"/>
        </a:p>
      </dgm:t>
    </dgm:pt>
    <dgm:pt modelId="{F0910313-ABE0-4532-B455-B6B068CA1D06}" type="sibTrans" cxnId="{B4429A64-4838-485E-8CE0-B24320804A8B}">
      <dgm:prSet/>
      <dgm:spPr/>
      <dgm:t>
        <a:bodyPr/>
        <a:lstStyle/>
        <a:p>
          <a:endParaRPr lang="en-GB"/>
        </a:p>
      </dgm:t>
    </dgm:pt>
    <dgm:pt modelId="{EF16FE2E-6D55-40D5-95BA-D8C08FB8D666}">
      <dgm:prSet phldrT="[Text]"/>
      <dgm:spPr/>
      <dgm:t>
        <a:bodyPr/>
        <a:lstStyle/>
        <a:p>
          <a:r>
            <a:rPr lang="en-GB" dirty="0" smtClean="0"/>
            <a:t>Parent views</a:t>
          </a:r>
          <a:endParaRPr lang="en-GB" dirty="0"/>
        </a:p>
      </dgm:t>
    </dgm:pt>
    <dgm:pt modelId="{3CB38186-9FFC-4E51-85CB-8BA9985D3BCE}" type="parTrans" cxnId="{06B0F9FD-346D-44DF-939D-C8432F3352BB}">
      <dgm:prSet/>
      <dgm:spPr/>
      <dgm:t>
        <a:bodyPr/>
        <a:lstStyle/>
        <a:p>
          <a:endParaRPr lang="en-GB"/>
        </a:p>
      </dgm:t>
    </dgm:pt>
    <dgm:pt modelId="{452AA22C-8647-4C98-8B65-32FCBEDE6493}" type="sibTrans" cxnId="{06B0F9FD-346D-44DF-939D-C8432F3352BB}">
      <dgm:prSet/>
      <dgm:spPr/>
      <dgm:t>
        <a:bodyPr/>
        <a:lstStyle/>
        <a:p>
          <a:endParaRPr lang="en-GB"/>
        </a:p>
      </dgm:t>
    </dgm:pt>
    <dgm:pt modelId="{82BAC055-624D-40CE-9573-D6E943E82905}" type="pres">
      <dgm:prSet presAssocID="{DCAC20E7-39BA-465A-A062-602938C1BB39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98A4F362-AC8C-4F5C-8F4F-F2E8E3D7E01D}" type="pres">
      <dgm:prSet presAssocID="{87EE008C-1D3A-4935-BB61-494F7045073C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E0DC93F-0BD0-41B6-BE9E-8B918239C95F}" type="pres">
      <dgm:prSet presAssocID="{9E2DA5C2-3E48-4747-A55D-1E0595CA3B64}" presName="sibTrans" presStyleLbl="sibTrans2D1" presStyleIdx="0" presStyleCnt="5"/>
      <dgm:spPr/>
      <dgm:t>
        <a:bodyPr/>
        <a:lstStyle/>
        <a:p>
          <a:endParaRPr lang="en-GB"/>
        </a:p>
      </dgm:t>
    </dgm:pt>
    <dgm:pt modelId="{2CFF2ABA-7CB2-4524-891E-1978A45E05AA}" type="pres">
      <dgm:prSet presAssocID="{9E2DA5C2-3E48-4747-A55D-1E0595CA3B64}" presName="connectorText" presStyleLbl="sibTrans2D1" presStyleIdx="0" presStyleCnt="5"/>
      <dgm:spPr/>
      <dgm:t>
        <a:bodyPr/>
        <a:lstStyle/>
        <a:p>
          <a:endParaRPr lang="en-GB"/>
        </a:p>
      </dgm:t>
    </dgm:pt>
    <dgm:pt modelId="{7133B7A9-4C1E-4D6F-8F9C-5076002254C8}" type="pres">
      <dgm:prSet presAssocID="{3FD7BB77-C885-4682-8EDE-63476B67CD1B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0B36294-F598-4307-B768-54C98BC9A65F}" type="pres">
      <dgm:prSet presAssocID="{D9FD50F2-F099-463E-8ED8-CB51F6396458}" presName="sibTrans" presStyleLbl="sibTrans2D1" presStyleIdx="1" presStyleCnt="5"/>
      <dgm:spPr/>
      <dgm:t>
        <a:bodyPr/>
        <a:lstStyle/>
        <a:p>
          <a:endParaRPr lang="en-GB"/>
        </a:p>
      </dgm:t>
    </dgm:pt>
    <dgm:pt modelId="{93BAC8DF-E739-4134-8AA9-14B110FF4270}" type="pres">
      <dgm:prSet presAssocID="{D9FD50F2-F099-463E-8ED8-CB51F6396458}" presName="connectorText" presStyleLbl="sibTrans2D1" presStyleIdx="1" presStyleCnt="5"/>
      <dgm:spPr/>
      <dgm:t>
        <a:bodyPr/>
        <a:lstStyle/>
        <a:p>
          <a:endParaRPr lang="en-GB"/>
        </a:p>
      </dgm:t>
    </dgm:pt>
    <dgm:pt modelId="{4F5FD45E-2EEE-47BD-9D49-5117EA9D687A}" type="pres">
      <dgm:prSet presAssocID="{00DD3D60-D1C9-4962-837C-6FF8434F3D69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99DF2BA-D4D4-44D1-A39B-BBD09166505D}" type="pres">
      <dgm:prSet presAssocID="{CAB371DA-C6E0-4180-8654-3F679D3A2242}" presName="sibTrans" presStyleLbl="sibTrans2D1" presStyleIdx="2" presStyleCnt="5"/>
      <dgm:spPr/>
      <dgm:t>
        <a:bodyPr/>
        <a:lstStyle/>
        <a:p>
          <a:endParaRPr lang="en-GB"/>
        </a:p>
      </dgm:t>
    </dgm:pt>
    <dgm:pt modelId="{7E34C2D1-8E45-488C-B4D7-1B812DF72F61}" type="pres">
      <dgm:prSet presAssocID="{CAB371DA-C6E0-4180-8654-3F679D3A2242}" presName="connectorText" presStyleLbl="sibTrans2D1" presStyleIdx="2" presStyleCnt="5"/>
      <dgm:spPr/>
      <dgm:t>
        <a:bodyPr/>
        <a:lstStyle/>
        <a:p>
          <a:endParaRPr lang="en-GB"/>
        </a:p>
      </dgm:t>
    </dgm:pt>
    <dgm:pt modelId="{D8AAEBEB-1E01-4FA0-9820-DDDB4BE99318}" type="pres">
      <dgm:prSet presAssocID="{6AD6EC8E-E37B-4C1A-9B00-8FEA11B59E22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943DF27-30C8-4CDA-996E-2E37C6833976}" type="pres">
      <dgm:prSet presAssocID="{F0910313-ABE0-4532-B455-B6B068CA1D06}" presName="sibTrans" presStyleLbl="sibTrans2D1" presStyleIdx="3" presStyleCnt="5"/>
      <dgm:spPr/>
      <dgm:t>
        <a:bodyPr/>
        <a:lstStyle/>
        <a:p>
          <a:endParaRPr lang="en-GB"/>
        </a:p>
      </dgm:t>
    </dgm:pt>
    <dgm:pt modelId="{A3CBE11E-6F02-4327-8AF1-EA247CEE15A4}" type="pres">
      <dgm:prSet presAssocID="{F0910313-ABE0-4532-B455-B6B068CA1D06}" presName="connectorText" presStyleLbl="sibTrans2D1" presStyleIdx="3" presStyleCnt="5"/>
      <dgm:spPr/>
      <dgm:t>
        <a:bodyPr/>
        <a:lstStyle/>
        <a:p>
          <a:endParaRPr lang="en-GB"/>
        </a:p>
      </dgm:t>
    </dgm:pt>
    <dgm:pt modelId="{D9C707EB-2491-4046-B36B-F21403A47412}" type="pres">
      <dgm:prSet presAssocID="{EF16FE2E-6D55-40D5-95BA-D8C08FB8D666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9A6951E-CC06-44B4-ABBA-F4D1F081E46F}" type="pres">
      <dgm:prSet presAssocID="{452AA22C-8647-4C98-8B65-32FCBEDE6493}" presName="sibTrans" presStyleLbl="sibTrans2D1" presStyleIdx="4" presStyleCnt="5"/>
      <dgm:spPr/>
      <dgm:t>
        <a:bodyPr/>
        <a:lstStyle/>
        <a:p>
          <a:endParaRPr lang="en-GB"/>
        </a:p>
      </dgm:t>
    </dgm:pt>
    <dgm:pt modelId="{224E46EA-7E83-4061-8236-C9BDF44398A6}" type="pres">
      <dgm:prSet presAssocID="{452AA22C-8647-4C98-8B65-32FCBEDE6493}" presName="connectorText" presStyleLbl="sibTrans2D1" presStyleIdx="4" presStyleCnt="5"/>
      <dgm:spPr/>
      <dgm:t>
        <a:bodyPr/>
        <a:lstStyle/>
        <a:p>
          <a:endParaRPr lang="en-GB"/>
        </a:p>
      </dgm:t>
    </dgm:pt>
  </dgm:ptLst>
  <dgm:cxnLst>
    <dgm:cxn modelId="{C011FF87-6B20-42C1-9D8D-C6D780115611}" type="presOf" srcId="{D9FD50F2-F099-463E-8ED8-CB51F6396458}" destId="{93BAC8DF-E739-4134-8AA9-14B110FF4270}" srcOrd="1" destOrd="0" presId="urn:microsoft.com/office/officeart/2005/8/layout/cycle2"/>
    <dgm:cxn modelId="{1DB1F218-4208-4CF7-8B70-F7D74F27AB67}" type="presOf" srcId="{F0910313-ABE0-4532-B455-B6B068CA1D06}" destId="{A3CBE11E-6F02-4327-8AF1-EA247CEE15A4}" srcOrd="1" destOrd="0" presId="urn:microsoft.com/office/officeart/2005/8/layout/cycle2"/>
    <dgm:cxn modelId="{37DC81B3-DC3F-4218-92BA-C041CE1BA43D}" type="presOf" srcId="{CAB371DA-C6E0-4180-8654-3F679D3A2242}" destId="{799DF2BA-D4D4-44D1-A39B-BBD09166505D}" srcOrd="0" destOrd="0" presId="urn:microsoft.com/office/officeart/2005/8/layout/cycle2"/>
    <dgm:cxn modelId="{0D27E6A8-A33D-4C8C-81C1-15D7FCF2F386}" type="presOf" srcId="{9E2DA5C2-3E48-4747-A55D-1E0595CA3B64}" destId="{4E0DC93F-0BD0-41B6-BE9E-8B918239C95F}" srcOrd="0" destOrd="0" presId="urn:microsoft.com/office/officeart/2005/8/layout/cycle2"/>
    <dgm:cxn modelId="{99B99344-EAC0-4056-B6A6-DF203BB51A6F}" type="presOf" srcId="{6AD6EC8E-E37B-4C1A-9B00-8FEA11B59E22}" destId="{D8AAEBEB-1E01-4FA0-9820-DDDB4BE99318}" srcOrd="0" destOrd="0" presId="urn:microsoft.com/office/officeart/2005/8/layout/cycle2"/>
    <dgm:cxn modelId="{9CFEEFAC-DBCA-407D-99FD-4E581A4E17BB}" type="presOf" srcId="{00DD3D60-D1C9-4962-837C-6FF8434F3D69}" destId="{4F5FD45E-2EEE-47BD-9D49-5117EA9D687A}" srcOrd="0" destOrd="0" presId="urn:microsoft.com/office/officeart/2005/8/layout/cycle2"/>
    <dgm:cxn modelId="{5B1EAECC-534C-4653-AF40-E071B8387F2B}" type="presOf" srcId="{452AA22C-8647-4C98-8B65-32FCBEDE6493}" destId="{99A6951E-CC06-44B4-ABBA-F4D1F081E46F}" srcOrd="0" destOrd="0" presId="urn:microsoft.com/office/officeart/2005/8/layout/cycle2"/>
    <dgm:cxn modelId="{06B0F9FD-346D-44DF-939D-C8432F3352BB}" srcId="{DCAC20E7-39BA-465A-A062-602938C1BB39}" destId="{EF16FE2E-6D55-40D5-95BA-D8C08FB8D666}" srcOrd="4" destOrd="0" parTransId="{3CB38186-9FFC-4E51-85CB-8BA9985D3BCE}" sibTransId="{452AA22C-8647-4C98-8B65-32FCBEDE6493}"/>
    <dgm:cxn modelId="{DD454EA9-CA1A-496A-883E-4468D0850A1B}" type="presOf" srcId="{3FD7BB77-C885-4682-8EDE-63476B67CD1B}" destId="{7133B7A9-4C1E-4D6F-8F9C-5076002254C8}" srcOrd="0" destOrd="0" presId="urn:microsoft.com/office/officeart/2005/8/layout/cycle2"/>
    <dgm:cxn modelId="{539EAB38-8875-49D3-97E3-0504E3C64DF5}" type="presOf" srcId="{87EE008C-1D3A-4935-BB61-494F7045073C}" destId="{98A4F362-AC8C-4F5C-8F4F-F2E8E3D7E01D}" srcOrd="0" destOrd="0" presId="urn:microsoft.com/office/officeart/2005/8/layout/cycle2"/>
    <dgm:cxn modelId="{FEE2EBA4-447D-4E51-A4D3-FDC76141D0D8}" srcId="{DCAC20E7-39BA-465A-A062-602938C1BB39}" destId="{3FD7BB77-C885-4682-8EDE-63476B67CD1B}" srcOrd="1" destOrd="0" parTransId="{9915A7E0-3288-41C3-8FB4-7F2BCE17982F}" sibTransId="{D9FD50F2-F099-463E-8ED8-CB51F6396458}"/>
    <dgm:cxn modelId="{1062BE3A-2A47-4C1A-BD4F-CAE4412E5397}" type="presOf" srcId="{452AA22C-8647-4C98-8B65-32FCBEDE6493}" destId="{224E46EA-7E83-4061-8236-C9BDF44398A6}" srcOrd="1" destOrd="0" presId="urn:microsoft.com/office/officeart/2005/8/layout/cycle2"/>
    <dgm:cxn modelId="{39FDA2B8-C12C-4F62-AC6B-3C7EEA3314CB}" srcId="{DCAC20E7-39BA-465A-A062-602938C1BB39}" destId="{00DD3D60-D1C9-4962-837C-6FF8434F3D69}" srcOrd="2" destOrd="0" parTransId="{6CD804B2-5A45-460D-BC9B-A48F18D5260D}" sibTransId="{CAB371DA-C6E0-4180-8654-3F679D3A2242}"/>
    <dgm:cxn modelId="{1124A000-83E6-4F09-971C-D21EBBED09CB}" type="presOf" srcId="{CAB371DA-C6E0-4180-8654-3F679D3A2242}" destId="{7E34C2D1-8E45-488C-B4D7-1B812DF72F61}" srcOrd="1" destOrd="0" presId="urn:microsoft.com/office/officeart/2005/8/layout/cycle2"/>
    <dgm:cxn modelId="{83978A15-C235-47DD-ABAE-0AD62D8E4D97}" type="presOf" srcId="{D9FD50F2-F099-463E-8ED8-CB51F6396458}" destId="{20B36294-F598-4307-B768-54C98BC9A65F}" srcOrd="0" destOrd="0" presId="urn:microsoft.com/office/officeart/2005/8/layout/cycle2"/>
    <dgm:cxn modelId="{B4429A64-4838-485E-8CE0-B24320804A8B}" srcId="{DCAC20E7-39BA-465A-A062-602938C1BB39}" destId="{6AD6EC8E-E37B-4C1A-9B00-8FEA11B59E22}" srcOrd="3" destOrd="0" parTransId="{4FFAF0BB-E05C-42F0-834F-5B65A0C2E563}" sibTransId="{F0910313-ABE0-4532-B455-B6B068CA1D06}"/>
    <dgm:cxn modelId="{5C4CC150-A70E-4577-99A5-A17DFC195139}" srcId="{DCAC20E7-39BA-465A-A062-602938C1BB39}" destId="{87EE008C-1D3A-4935-BB61-494F7045073C}" srcOrd="0" destOrd="0" parTransId="{4FA98E3B-D2A9-4112-8CDC-374BABE044F6}" sibTransId="{9E2DA5C2-3E48-4747-A55D-1E0595CA3B64}"/>
    <dgm:cxn modelId="{FE6D5756-8702-4F98-9D89-2D3842627E9F}" type="presOf" srcId="{EF16FE2E-6D55-40D5-95BA-D8C08FB8D666}" destId="{D9C707EB-2491-4046-B36B-F21403A47412}" srcOrd="0" destOrd="0" presId="urn:microsoft.com/office/officeart/2005/8/layout/cycle2"/>
    <dgm:cxn modelId="{AC218906-24CC-405F-A72C-C8AB0920F766}" type="presOf" srcId="{F0910313-ABE0-4532-B455-B6B068CA1D06}" destId="{1943DF27-30C8-4CDA-996E-2E37C6833976}" srcOrd="0" destOrd="0" presId="urn:microsoft.com/office/officeart/2005/8/layout/cycle2"/>
    <dgm:cxn modelId="{AB3AAEBC-627A-4382-9149-F4366868B47E}" type="presOf" srcId="{9E2DA5C2-3E48-4747-A55D-1E0595CA3B64}" destId="{2CFF2ABA-7CB2-4524-891E-1978A45E05AA}" srcOrd="1" destOrd="0" presId="urn:microsoft.com/office/officeart/2005/8/layout/cycle2"/>
    <dgm:cxn modelId="{75BD565C-CEE3-4E69-AC98-4FE27B04AA94}" type="presOf" srcId="{DCAC20E7-39BA-465A-A062-602938C1BB39}" destId="{82BAC055-624D-40CE-9573-D6E943E82905}" srcOrd="0" destOrd="0" presId="urn:microsoft.com/office/officeart/2005/8/layout/cycle2"/>
    <dgm:cxn modelId="{A1C76F2D-7568-4EA0-B7F9-B2FF456FB31E}" type="presParOf" srcId="{82BAC055-624D-40CE-9573-D6E943E82905}" destId="{98A4F362-AC8C-4F5C-8F4F-F2E8E3D7E01D}" srcOrd="0" destOrd="0" presId="urn:microsoft.com/office/officeart/2005/8/layout/cycle2"/>
    <dgm:cxn modelId="{460F405B-EFE5-4666-BF90-BD61810DAA5B}" type="presParOf" srcId="{82BAC055-624D-40CE-9573-D6E943E82905}" destId="{4E0DC93F-0BD0-41B6-BE9E-8B918239C95F}" srcOrd="1" destOrd="0" presId="urn:microsoft.com/office/officeart/2005/8/layout/cycle2"/>
    <dgm:cxn modelId="{A1CFBA53-442D-4AEB-9805-A5C0B96D43EA}" type="presParOf" srcId="{4E0DC93F-0BD0-41B6-BE9E-8B918239C95F}" destId="{2CFF2ABA-7CB2-4524-891E-1978A45E05AA}" srcOrd="0" destOrd="0" presId="urn:microsoft.com/office/officeart/2005/8/layout/cycle2"/>
    <dgm:cxn modelId="{D883FAC7-9C31-45E5-B5A7-8CC55874E812}" type="presParOf" srcId="{82BAC055-624D-40CE-9573-D6E943E82905}" destId="{7133B7A9-4C1E-4D6F-8F9C-5076002254C8}" srcOrd="2" destOrd="0" presId="urn:microsoft.com/office/officeart/2005/8/layout/cycle2"/>
    <dgm:cxn modelId="{8BD3904C-80F7-4E07-834F-F594757D2EE0}" type="presParOf" srcId="{82BAC055-624D-40CE-9573-D6E943E82905}" destId="{20B36294-F598-4307-B768-54C98BC9A65F}" srcOrd="3" destOrd="0" presId="urn:microsoft.com/office/officeart/2005/8/layout/cycle2"/>
    <dgm:cxn modelId="{C42FD0F8-1EF5-4454-A28B-7E955AC79799}" type="presParOf" srcId="{20B36294-F598-4307-B768-54C98BC9A65F}" destId="{93BAC8DF-E739-4134-8AA9-14B110FF4270}" srcOrd="0" destOrd="0" presId="urn:microsoft.com/office/officeart/2005/8/layout/cycle2"/>
    <dgm:cxn modelId="{37E9ABED-4138-4F92-AB6F-D27F347F89AD}" type="presParOf" srcId="{82BAC055-624D-40CE-9573-D6E943E82905}" destId="{4F5FD45E-2EEE-47BD-9D49-5117EA9D687A}" srcOrd="4" destOrd="0" presId="urn:microsoft.com/office/officeart/2005/8/layout/cycle2"/>
    <dgm:cxn modelId="{0276E359-1E03-4B41-BA50-0DA4138AC95B}" type="presParOf" srcId="{82BAC055-624D-40CE-9573-D6E943E82905}" destId="{799DF2BA-D4D4-44D1-A39B-BBD09166505D}" srcOrd="5" destOrd="0" presId="urn:microsoft.com/office/officeart/2005/8/layout/cycle2"/>
    <dgm:cxn modelId="{C498A9B7-4DAA-4669-B1FD-2C0D44FD4449}" type="presParOf" srcId="{799DF2BA-D4D4-44D1-A39B-BBD09166505D}" destId="{7E34C2D1-8E45-488C-B4D7-1B812DF72F61}" srcOrd="0" destOrd="0" presId="urn:microsoft.com/office/officeart/2005/8/layout/cycle2"/>
    <dgm:cxn modelId="{6A4576C4-E1E9-4628-BE0C-3328C4A3D8AB}" type="presParOf" srcId="{82BAC055-624D-40CE-9573-D6E943E82905}" destId="{D8AAEBEB-1E01-4FA0-9820-DDDB4BE99318}" srcOrd="6" destOrd="0" presId="urn:microsoft.com/office/officeart/2005/8/layout/cycle2"/>
    <dgm:cxn modelId="{C79420CF-BCCE-4D11-93FD-FD4E6C10C7F4}" type="presParOf" srcId="{82BAC055-624D-40CE-9573-D6E943E82905}" destId="{1943DF27-30C8-4CDA-996E-2E37C6833976}" srcOrd="7" destOrd="0" presId="urn:microsoft.com/office/officeart/2005/8/layout/cycle2"/>
    <dgm:cxn modelId="{05580423-80EA-4FBA-9655-22B026AFEE58}" type="presParOf" srcId="{1943DF27-30C8-4CDA-996E-2E37C6833976}" destId="{A3CBE11E-6F02-4327-8AF1-EA247CEE15A4}" srcOrd="0" destOrd="0" presId="urn:microsoft.com/office/officeart/2005/8/layout/cycle2"/>
    <dgm:cxn modelId="{C3086952-D193-48DE-B787-E03683487D18}" type="presParOf" srcId="{82BAC055-624D-40CE-9573-D6E943E82905}" destId="{D9C707EB-2491-4046-B36B-F21403A47412}" srcOrd="8" destOrd="0" presId="urn:microsoft.com/office/officeart/2005/8/layout/cycle2"/>
    <dgm:cxn modelId="{A5596EE9-1F44-428B-B48B-C08ABB25726A}" type="presParOf" srcId="{82BAC055-624D-40CE-9573-D6E943E82905}" destId="{99A6951E-CC06-44B4-ABBA-F4D1F081E46F}" srcOrd="9" destOrd="0" presId="urn:microsoft.com/office/officeart/2005/8/layout/cycle2"/>
    <dgm:cxn modelId="{1F8A70BD-A490-45C1-9D2B-330A7D7089D1}" type="presParOf" srcId="{99A6951E-CC06-44B4-ABBA-F4D1F081E46F}" destId="{224E46EA-7E83-4061-8236-C9BDF44398A6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2C4C9F-5443-479B-9445-CBF23391FD22}">
      <dsp:nvSpPr>
        <dsp:cNvPr id="0" name=""/>
        <dsp:cNvSpPr/>
      </dsp:nvSpPr>
      <dsp:spPr>
        <a:xfrm>
          <a:off x="2427992" y="1278"/>
          <a:ext cx="1271591" cy="1271591"/>
        </a:xfrm>
        <a:prstGeom prst="ellipse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b="1" kern="1200" dirty="0">
              <a:solidFill>
                <a:schemeClr val="bg1">
                  <a:lumMod val="10000"/>
                </a:schemeClr>
              </a:solidFill>
            </a:rPr>
            <a:t>Assess</a:t>
          </a:r>
        </a:p>
      </dsp:txBody>
      <dsp:txXfrm>
        <a:off x="2614212" y="187498"/>
        <a:ext cx="899151" cy="899151"/>
      </dsp:txXfrm>
    </dsp:sp>
    <dsp:sp modelId="{D87221F5-6123-4B66-A02A-BE78EB73354D}">
      <dsp:nvSpPr>
        <dsp:cNvPr id="0" name=""/>
        <dsp:cNvSpPr/>
      </dsp:nvSpPr>
      <dsp:spPr>
        <a:xfrm rot="2700000">
          <a:off x="3563189" y="1091292"/>
          <a:ext cx="338793" cy="4291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800" kern="1200"/>
        </a:p>
      </dsp:txBody>
      <dsp:txXfrm>
        <a:off x="3578074" y="1141190"/>
        <a:ext cx="237155" cy="257498"/>
      </dsp:txXfrm>
    </dsp:sp>
    <dsp:sp modelId="{589519B0-42DA-49B6-9143-47F62591C11E}">
      <dsp:nvSpPr>
        <dsp:cNvPr id="0" name=""/>
        <dsp:cNvSpPr/>
      </dsp:nvSpPr>
      <dsp:spPr>
        <a:xfrm>
          <a:off x="3779149" y="1352436"/>
          <a:ext cx="1271591" cy="1271591"/>
        </a:xfrm>
        <a:prstGeom prst="ellipse">
          <a:avLst/>
        </a:prstGeom>
        <a:solidFill>
          <a:srgbClr val="FF99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b="1" kern="1200" dirty="0">
              <a:solidFill>
                <a:schemeClr val="bg1">
                  <a:lumMod val="10000"/>
                </a:schemeClr>
              </a:solidFill>
            </a:rPr>
            <a:t>Plan</a:t>
          </a:r>
        </a:p>
      </dsp:txBody>
      <dsp:txXfrm>
        <a:off x="3965369" y="1538656"/>
        <a:ext cx="899151" cy="899151"/>
      </dsp:txXfrm>
    </dsp:sp>
    <dsp:sp modelId="{2C6E124A-0E68-4FB0-A15C-E57F5747D20B}">
      <dsp:nvSpPr>
        <dsp:cNvPr id="0" name=""/>
        <dsp:cNvSpPr/>
      </dsp:nvSpPr>
      <dsp:spPr>
        <a:xfrm rot="8100000">
          <a:off x="3576749" y="2442449"/>
          <a:ext cx="338793" cy="4291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800" kern="1200"/>
        </a:p>
      </dsp:txBody>
      <dsp:txXfrm rot="10800000">
        <a:off x="3663502" y="2492347"/>
        <a:ext cx="237155" cy="257498"/>
      </dsp:txXfrm>
    </dsp:sp>
    <dsp:sp modelId="{F15416A9-0A1E-4D7B-BE7A-E26D55E694A7}">
      <dsp:nvSpPr>
        <dsp:cNvPr id="0" name=""/>
        <dsp:cNvSpPr/>
      </dsp:nvSpPr>
      <dsp:spPr>
        <a:xfrm>
          <a:off x="2427992" y="2703593"/>
          <a:ext cx="1271591" cy="1271591"/>
        </a:xfrm>
        <a:prstGeom prst="ellipse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b="1" kern="1200" dirty="0">
              <a:solidFill>
                <a:schemeClr val="bg1">
                  <a:lumMod val="10000"/>
                </a:schemeClr>
              </a:solidFill>
            </a:rPr>
            <a:t>Do</a:t>
          </a:r>
        </a:p>
      </dsp:txBody>
      <dsp:txXfrm>
        <a:off x="2614212" y="2889813"/>
        <a:ext cx="899151" cy="899151"/>
      </dsp:txXfrm>
    </dsp:sp>
    <dsp:sp modelId="{6B24B1BF-EBF7-4FF1-AFBA-4DE2F551F455}">
      <dsp:nvSpPr>
        <dsp:cNvPr id="0" name=""/>
        <dsp:cNvSpPr/>
      </dsp:nvSpPr>
      <dsp:spPr>
        <a:xfrm rot="13500000">
          <a:off x="2225592" y="2456009"/>
          <a:ext cx="338793" cy="4291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800" kern="1200"/>
        </a:p>
      </dsp:txBody>
      <dsp:txXfrm rot="10800000">
        <a:off x="2312345" y="2577775"/>
        <a:ext cx="237155" cy="257498"/>
      </dsp:txXfrm>
    </dsp:sp>
    <dsp:sp modelId="{CBCAA932-8F9A-407E-BFD3-E6F2C9B06F10}">
      <dsp:nvSpPr>
        <dsp:cNvPr id="0" name=""/>
        <dsp:cNvSpPr/>
      </dsp:nvSpPr>
      <dsp:spPr>
        <a:xfrm>
          <a:off x="1076834" y="1352436"/>
          <a:ext cx="1271591" cy="1271591"/>
        </a:xfrm>
        <a:prstGeom prst="ellipse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b="1" kern="1200" dirty="0">
              <a:solidFill>
                <a:schemeClr val="bg1">
                  <a:lumMod val="10000"/>
                </a:schemeClr>
              </a:solidFill>
            </a:rPr>
            <a:t>Review</a:t>
          </a:r>
        </a:p>
      </dsp:txBody>
      <dsp:txXfrm>
        <a:off x="1263054" y="1538656"/>
        <a:ext cx="899151" cy="899151"/>
      </dsp:txXfrm>
    </dsp:sp>
    <dsp:sp modelId="{A7DE19FC-9309-463B-9487-4B6380F42A8B}">
      <dsp:nvSpPr>
        <dsp:cNvPr id="0" name=""/>
        <dsp:cNvSpPr/>
      </dsp:nvSpPr>
      <dsp:spPr>
        <a:xfrm rot="18900000">
          <a:off x="2212032" y="1104852"/>
          <a:ext cx="338793" cy="4291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800" kern="1200"/>
        </a:p>
      </dsp:txBody>
      <dsp:txXfrm>
        <a:off x="2226917" y="1226618"/>
        <a:ext cx="237155" cy="2574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A4F362-AC8C-4F5C-8F4F-F2E8E3D7E01D}">
      <dsp:nvSpPr>
        <dsp:cNvPr id="0" name=""/>
        <dsp:cNvSpPr/>
      </dsp:nvSpPr>
      <dsp:spPr>
        <a:xfrm>
          <a:off x="3286766" y="65"/>
          <a:ext cx="1313166" cy="131316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/>
            <a:t>Strengths</a:t>
          </a:r>
          <a:endParaRPr lang="en-GB" sz="1400" kern="1200" dirty="0"/>
        </a:p>
      </dsp:txBody>
      <dsp:txXfrm>
        <a:off x="3479075" y="192374"/>
        <a:ext cx="928548" cy="928548"/>
      </dsp:txXfrm>
    </dsp:sp>
    <dsp:sp modelId="{4E0DC93F-0BD0-41B6-BE9E-8B918239C95F}">
      <dsp:nvSpPr>
        <dsp:cNvPr id="0" name=""/>
        <dsp:cNvSpPr/>
      </dsp:nvSpPr>
      <dsp:spPr>
        <a:xfrm rot="2160000">
          <a:off x="4558739" y="1009437"/>
          <a:ext cx="350367" cy="4431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100" kern="1200"/>
        </a:p>
      </dsp:txBody>
      <dsp:txXfrm>
        <a:off x="4568776" y="1067185"/>
        <a:ext cx="245257" cy="265915"/>
      </dsp:txXfrm>
    </dsp:sp>
    <dsp:sp modelId="{7133B7A9-4C1E-4D6F-8F9C-5076002254C8}">
      <dsp:nvSpPr>
        <dsp:cNvPr id="0" name=""/>
        <dsp:cNvSpPr/>
      </dsp:nvSpPr>
      <dsp:spPr>
        <a:xfrm>
          <a:off x="4883958" y="1160493"/>
          <a:ext cx="1313166" cy="131316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/>
            <a:t>Identified areas of need</a:t>
          </a:r>
          <a:endParaRPr lang="en-GB" sz="1400" kern="1200" dirty="0"/>
        </a:p>
      </dsp:txBody>
      <dsp:txXfrm>
        <a:off x="5076267" y="1352802"/>
        <a:ext cx="928548" cy="928548"/>
      </dsp:txXfrm>
    </dsp:sp>
    <dsp:sp modelId="{20B36294-F598-4307-B768-54C98BC9A65F}">
      <dsp:nvSpPr>
        <dsp:cNvPr id="0" name=""/>
        <dsp:cNvSpPr/>
      </dsp:nvSpPr>
      <dsp:spPr>
        <a:xfrm rot="6480000">
          <a:off x="5063385" y="2524855"/>
          <a:ext cx="350367" cy="4431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100" kern="1200"/>
        </a:p>
      </dsp:txBody>
      <dsp:txXfrm rot="10800000">
        <a:off x="5132180" y="2563511"/>
        <a:ext cx="245257" cy="265915"/>
      </dsp:txXfrm>
    </dsp:sp>
    <dsp:sp modelId="{4F5FD45E-2EEE-47BD-9D49-5117EA9D687A}">
      <dsp:nvSpPr>
        <dsp:cNvPr id="0" name=""/>
        <dsp:cNvSpPr/>
      </dsp:nvSpPr>
      <dsp:spPr>
        <a:xfrm>
          <a:off x="4273885" y="3038105"/>
          <a:ext cx="1313166" cy="131316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/>
            <a:t>Assessment</a:t>
          </a:r>
          <a:endParaRPr lang="en-GB" sz="1400" kern="1200" dirty="0"/>
        </a:p>
      </dsp:txBody>
      <dsp:txXfrm>
        <a:off x="4466194" y="3230414"/>
        <a:ext cx="928548" cy="928548"/>
      </dsp:txXfrm>
    </dsp:sp>
    <dsp:sp modelId="{799DF2BA-D4D4-44D1-A39B-BBD09166505D}">
      <dsp:nvSpPr>
        <dsp:cNvPr id="0" name=""/>
        <dsp:cNvSpPr/>
      </dsp:nvSpPr>
      <dsp:spPr>
        <a:xfrm rot="10800000">
          <a:off x="3778082" y="3473092"/>
          <a:ext cx="350367" cy="4431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100" kern="1200"/>
        </a:p>
      </dsp:txBody>
      <dsp:txXfrm rot="10800000">
        <a:off x="3883192" y="3561731"/>
        <a:ext cx="245257" cy="265915"/>
      </dsp:txXfrm>
    </dsp:sp>
    <dsp:sp modelId="{D8AAEBEB-1E01-4FA0-9820-DDDB4BE99318}">
      <dsp:nvSpPr>
        <dsp:cNvPr id="0" name=""/>
        <dsp:cNvSpPr/>
      </dsp:nvSpPr>
      <dsp:spPr>
        <a:xfrm>
          <a:off x="2299647" y="3038105"/>
          <a:ext cx="1313166" cy="131316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/>
            <a:t>Clear purpose/ outcomes</a:t>
          </a:r>
          <a:endParaRPr lang="en-GB" sz="1400" kern="1200" dirty="0"/>
        </a:p>
      </dsp:txBody>
      <dsp:txXfrm>
        <a:off x="2491956" y="3230414"/>
        <a:ext cx="928548" cy="928548"/>
      </dsp:txXfrm>
    </dsp:sp>
    <dsp:sp modelId="{1943DF27-30C8-4CDA-996E-2E37C6833976}">
      <dsp:nvSpPr>
        <dsp:cNvPr id="0" name=""/>
        <dsp:cNvSpPr/>
      </dsp:nvSpPr>
      <dsp:spPr>
        <a:xfrm rot="15120000">
          <a:off x="2479074" y="2543716"/>
          <a:ext cx="350367" cy="4431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100" kern="1200"/>
        </a:p>
      </dsp:txBody>
      <dsp:txXfrm rot="10800000">
        <a:off x="2547869" y="2682338"/>
        <a:ext cx="245257" cy="265915"/>
      </dsp:txXfrm>
    </dsp:sp>
    <dsp:sp modelId="{D9C707EB-2491-4046-B36B-F21403A47412}">
      <dsp:nvSpPr>
        <dsp:cNvPr id="0" name=""/>
        <dsp:cNvSpPr/>
      </dsp:nvSpPr>
      <dsp:spPr>
        <a:xfrm>
          <a:off x="1689574" y="1160493"/>
          <a:ext cx="1313166" cy="1313166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/>
            <a:t>Parent views</a:t>
          </a:r>
          <a:endParaRPr lang="en-GB" sz="1400" kern="1200" dirty="0"/>
        </a:p>
      </dsp:txBody>
      <dsp:txXfrm>
        <a:off x="1881883" y="1352802"/>
        <a:ext cx="928548" cy="928548"/>
      </dsp:txXfrm>
    </dsp:sp>
    <dsp:sp modelId="{99A6951E-CC06-44B4-ABBA-F4D1F081E46F}">
      <dsp:nvSpPr>
        <dsp:cNvPr id="0" name=""/>
        <dsp:cNvSpPr/>
      </dsp:nvSpPr>
      <dsp:spPr>
        <a:xfrm rot="19440000">
          <a:off x="2961547" y="1021094"/>
          <a:ext cx="350367" cy="4431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100" kern="1200"/>
        </a:p>
      </dsp:txBody>
      <dsp:txXfrm>
        <a:off x="2971584" y="1140624"/>
        <a:ext cx="245257" cy="2659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4585A5-BB5F-44BC-A54F-A03883E842B8}" type="datetimeFigureOut">
              <a:rPr lang="en-GB" smtClean="0"/>
              <a:t>19/01/2022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993F68-FB89-47A7-98C2-FC13DEB86D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6613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93F68-FB89-47A7-98C2-FC13DEB86DB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12877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B370F-245E-421B-94E6-A07A1C25AD2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87689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B370F-245E-421B-94E6-A07A1C25AD2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3373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B370F-245E-421B-94E6-A07A1C25AD2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14683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B370F-245E-421B-94E6-A07A1C25AD2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05016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93F68-FB89-47A7-98C2-FC13DEB86DBC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76364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93F68-FB89-47A7-98C2-FC13DEB86DBC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01297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93F68-FB89-47A7-98C2-FC13DEB86DBC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88018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93F68-FB89-47A7-98C2-FC13DEB86DBC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4499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93F68-FB89-47A7-98C2-FC13DEB86DB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6708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1192">
              <a:defRPr/>
            </a:pPr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B370F-245E-421B-94E6-A07A1C25AD2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4301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B370F-245E-421B-94E6-A07A1C25AD2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98303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1192">
              <a:defRPr/>
            </a:pP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B370F-245E-421B-94E6-A07A1C25AD2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41962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B370F-245E-421B-94E6-A07A1C25AD2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99882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B370F-245E-421B-94E6-A07A1C25AD2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17230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B370F-245E-421B-94E6-A07A1C25AD2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94473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93F68-FB89-47A7-98C2-FC13DEB86DB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1597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49E54-3ADC-42EB-AF44-1B9A7D46A2C7}" type="datetimeFigureOut">
              <a:rPr lang="en-GB" smtClean="0"/>
              <a:t>19/01/2022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8C937-C480-41BC-A23E-F3D556D907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9908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49E54-3ADC-42EB-AF44-1B9A7D46A2C7}" type="datetimeFigureOut">
              <a:rPr lang="en-GB" smtClean="0"/>
              <a:t>19/01/2022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8C937-C480-41BC-A23E-F3D556D907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7859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49E54-3ADC-42EB-AF44-1B9A7D46A2C7}" type="datetimeFigureOut">
              <a:rPr lang="en-GB" smtClean="0"/>
              <a:t>19/01/2022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8C937-C480-41BC-A23E-F3D556D907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1180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49E54-3ADC-42EB-AF44-1B9A7D46A2C7}" type="datetimeFigureOut">
              <a:rPr lang="en-GB" smtClean="0"/>
              <a:t>19/01/2022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8C937-C480-41BC-A23E-F3D556D907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0311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49E54-3ADC-42EB-AF44-1B9A7D46A2C7}" type="datetimeFigureOut">
              <a:rPr lang="en-GB" smtClean="0"/>
              <a:t>19/01/2022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8C937-C480-41BC-A23E-F3D556D907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2690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49E54-3ADC-42EB-AF44-1B9A7D46A2C7}" type="datetimeFigureOut">
              <a:rPr lang="en-GB" smtClean="0"/>
              <a:t>19/01/2022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8C937-C480-41BC-A23E-F3D556D907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8064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49E54-3ADC-42EB-AF44-1B9A7D46A2C7}" type="datetimeFigureOut">
              <a:rPr lang="en-GB" smtClean="0"/>
              <a:t>19/01/2022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8C937-C480-41BC-A23E-F3D556D907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7597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49E54-3ADC-42EB-AF44-1B9A7D46A2C7}" type="datetimeFigureOut">
              <a:rPr lang="en-GB" smtClean="0"/>
              <a:t>19/01/2022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8C937-C480-41BC-A23E-F3D556D907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2966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49E54-3ADC-42EB-AF44-1B9A7D46A2C7}" type="datetimeFigureOut">
              <a:rPr lang="en-GB" smtClean="0"/>
              <a:t>19/01/2022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8C937-C480-41BC-A23E-F3D556D907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6982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49E54-3ADC-42EB-AF44-1B9A7D46A2C7}" type="datetimeFigureOut">
              <a:rPr lang="en-GB" smtClean="0"/>
              <a:t>19/01/2022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8C937-C480-41BC-A23E-F3D556D907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589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49E54-3ADC-42EB-AF44-1B9A7D46A2C7}" type="datetimeFigureOut">
              <a:rPr lang="en-GB" smtClean="0"/>
              <a:t>19/01/2022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8C937-C480-41BC-A23E-F3D556D907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2212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F49E54-3ADC-42EB-AF44-1B9A7D46A2C7}" type="datetimeFigureOut">
              <a:rPr lang="en-GB" smtClean="0"/>
              <a:t>19/01/2022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8C937-C480-41BC-A23E-F3D556D907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92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4a"/><Relationship Id="rId7" Type="http://schemas.openxmlformats.org/officeDocument/2006/relationships/image" Target="../media/image1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2.xml"/><Relationship Id="rId12" Type="http://schemas.openxmlformats.org/officeDocument/2006/relationships/image" Target="../media/image1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diagramLayout" Target="../diagrams/layout2.xml"/><Relationship Id="rId11" Type="http://schemas.openxmlformats.org/officeDocument/2006/relationships/image" Target="../media/image12.png"/><Relationship Id="rId5" Type="http://schemas.openxmlformats.org/officeDocument/2006/relationships/diagramData" Target="../diagrams/data2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10.xml"/><Relationship Id="rId9" Type="http://schemas.microsoft.com/office/2007/relationships/diagramDrawing" Target="../diagrams/drawing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7" Type="http://schemas.openxmlformats.org/officeDocument/2006/relationships/image" Target="../media/image3.png"/><Relationship Id="rId2" Type="http://schemas.microsoft.com/office/2007/relationships/media" Target="../media/media17.m4a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8.m4a"/><Relationship Id="rId4" Type="http://schemas.microsoft.com/office/2007/relationships/media" Target="../media/media18.m4a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localoffer.haltonchildrenstrust.co.uk/schools-colleges-post16/halton-graduated-approach-and-strategy-toolkit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7.jpeg"/><Relationship Id="rId5" Type="http://schemas.openxmlformats.org/officeDocument/2006/relationships/hyperlink" Target="http://www.google.co.uk/url?sa=i&amp;rct=j&amp;q=&amp;esrc=s&amp;frm=1&amp;source=images&amp;cd=&amp;cad=rja&amp;uact=8&amp;docid=S7C4tgo9ht9-5M&amp;tbnid=1mydO6lizS4uGM:&amp;ved=0CAcQjRw&amp;url=http://apocalypsebakery.wordpress.com/&amp;ei=JUQcVI3_AY61sQSJ7YKgBg&amp;bvm=bv.75774317,d.ZGU&amp;psig=AFQjCNGZG4KTKBFmT7TakcCvoCFK2DFm5g&amp;ust=1411224970591961" TargetMode="External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0.png"/><Relationship Id="rId5" Type="http://schemas.openxmlformats.org/officeDocument/2006/relationships/hyperlink" Target="https://localoffer.haltonchildrenstrust.co.uk/schools-colleges-post16/useful-information-documents/send-halton-graduated-approach-and-strategy-toolkit/" TargetMode="Externa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diagramLayout" Target="../diagrams/layout1.xml"/><Relationship Id="rId11" Type="http://schemas.openxmlformats.org/officeDocument/2006/relationships/image" Target="../media/image3.png"/><Relationship Id="rId5" Type="http://schemas.openxmlformats.org/officeDocument/2006/relationships/diagramData" Target="../diagrams/data1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8.xml"/><Relationship Id="rId9" Type="http://schemas.microsoft.com/office/2007/relationships/diagramDrawing" Target="../diagrams/drawing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54183" y="155712"/>
            <a:ext cx="9144000" cy="2387600"/>
          </a:xfrm>
        </p:spPr>
        <p:txBody>
          <a:bodyPr/>
          <a:lstStyle/>
          <a:p>
            <a:r>
              <a:rPr lang="en-GB" b="1" u="sng" dirty="0" smtClean="0"/>
              <a:t>Writing SMART outcomes and SEND Support Plans </a:t>
            </a:r>
            <a:endParaRPr lang="en-GB" b="1" u="sn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53553" y="2961640"/>
            <a:ext cx="5510733" cy="1022214"/>
          </a:xfrm>
        </p:spPr>
        <p:txBody>
          <a:bodyPr/>
          <a:lstStyle/>
          <a:p>
            <a:r>
              <a:rPr lang="en-GB" dirty="0" smtClean="0"/>
              <a:t>Specialist Teaching and Advisory Service Halton Borough Council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26102" t="8980" r="25943"/>
          <a:stretch/>
        </p:blipFill>
        <p:spPr>
          <a:xfrm>
            <a:off x="197736" y="2337397"/>
            <a:ext cx="2124635" cy="2674114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8725" y="5421313"/>
            <a:ext cx="2073275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SMART outcom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00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90"/>
    </mc:Choice>
    <mc:Fallback xmlns="">
      <p:transition spd="slow" advTm="8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6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u="sng" dirty="0" smtClean="0"/>
              <a:t>SEN Support Plans</a:t>
            </a:r>
            <a:endParaRPr lang="en-GB" b="1" u="sng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/>
          </p:nvPr>
        </p:nvGraphicFramePr>
        <p:xfrm>
          <a:off x="2152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0" name="Rectangle 9"/>
          <p:cNvSpPr/>
          <p:nvPr/>
        </p:nvSpPr>
        <p:spPr>
          <a:xfrm>
            <a:off x="5189245" y="3284984"/>
            <a:ext cx="181351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Pupil</a:t>
            </a:r>
          </a:p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views</a:t>
            </a:r>
          </a:p>
        </p:txBody>
      </p:sp>
      <p:sp>
        <p:nvSpPr>
          <p:cNvPr id="11" name="Cloud Callout 10"/>
          <p:cNvSpPr/>
          <p:nvPr/>
        </p:nvSpPr>
        <p:spPr>
          <a:xfrm>
            <a:off x="838200" y="4606472"/>
            <a:ext cx="1800200" cy="1162247"/>
          </a:xfrm>
          <a:prstGeom prst="cloudCallout">
            <a:avLst>
              <a:gd name="adj1" fmla="val 48915"/>
              <a:gd name="adj2" fmla="val 448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Important to</a:t>
            </a:r>
          </a:p>
        </p:txBody>
      </p:sp>
      <p:sp>
        <p:nvSpPr>
          <p:cNvPr id="12" name="Cloud Callout 11"/>
          <p:cNvSpPr/>
          <p:nvPr/>
        </p:nvSpPr>
        <p:spPr>
          <a:xfrm>
            <a:off x="8857347" y="4305680"/>
            <a:ext cx="1800200" cy="1162247"/>
          </a:xfrm>
          <a:prstGeom prst="cloudCallout">
            <a:avLst>
              <a:gd name="adj1" fmla="val -46609"/>
              <a:gd name="adj2" fmla="val 554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Important for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8725" y="5421313"/>
            <a:ext cx="2073275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2" descr="Child-centred Schools - Educate Togeth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7234" y="286826"/>
            <a:ext cx="1974437" cy="19744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94224" y="84303"/>
            <a:ext cx="3076850" cy="2019183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2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63"/>
    </mc:Choice>
    <mc:Fallback xmlns="">
      <p:transition spd="slow" advTm="573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Outcomes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837" y="1690688"/>
            <a:ext cx="9325181" cy="4618630"/>
          </a:xfr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4739" y="5695405"/>
            <a:ext cx="1697261" cy="1237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24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519"/>
    </mc:Choice>
    <mc:Fallback xmlns="">
      <p:transition spd="slow" advTm="63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Misinterpretations!!! Be </a:t>
            </a:r>
            <a:r>
              <a:rPr lang="en-GB" b="1" u="sng" dirty="0" smtClean="0"/>
              <a:t>specific 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It is important to avoid using ‘Woolly’ statements that lead to misinterpretations</a:t>
            </a:r>
          </a:p>
          <a:p>
            <a:pPr marL="0" indent="0">
              <a:buNone/>
            </a:pPr>
            <a:r>
              <a:rPr lang="en-GB" dirty="0" smtClean="0"/>
              <a:t>e.g.  </a:t>
            </a:r>
          </a:p>
          <a:p>
            <a:pPr marL="0" indent="0">
              <a:buNone/>
            </a:pPr>
            <a:r>
              <a:rPr lang="en-GB" dirty="0" smtClean="0"/>
              <a:t>‘Independently’ </a:t>
            </a:r>
          </a:p>
          <a:p>
            <a:pPr marL="0" indent="0">
              <a:buNone/>
            </a:pPr>
            <a:r>
              <a:rPr lang="en-GB" dirty="0" smtClean="0"/>
              <a:t>‘Short periods’</a:t>
            </a:r>
          </a:p>
          <a:p>
            <a:pPr marL="0" indent="0">
              <a:buNone/>
            </a:pPr>
            <a:r>
              <a:rPr lang="en-GB" dirty="0" smtClean="0"/>
              <a:t>‘Participate’</a:t>
            </a:r>
          </a:p>
          <a:p>
            <a:pPr marL="0" indent="0">
              <a:buNone/>
            </a:pPr>
            <a:r>
              <a:rPr lang="en-GB" dirty="0" smtClean="0"/>
              <a:t>‘With little support’</a:t>
            </a:r>
          </a:p>
          <a:p>
            <a:pPr marL="0" indent="0">
              <a:buNone/>
            </a:pPr>
            <a:r>
              <a:rPr lang="en-GB" dirty="0" smtClean="0"/>
              <a:t>‘Engage’ </a:t>
            </a: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8725" y="5421313"/>
            <a:ext cx="2073275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321741"/>
            <a:ext cx="3990159" cy="3990159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35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86"/>
    </mc:Choice>
    <mc:Fallback xmlns="">
      <p:transition spd="slow" advTm="33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u="sng" dirty="0" smtClean="0"/>
              <a:t>Examples of use of ‘woolly’ terminology and how it leads to outcomes which are not SMART</a:t>
            </a:r>
            <a:endParaRPr lang="en-GB" sz="32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Bobby will be able to manage his emotional outbursts</a:t>
            </a:r>
          </a:p>
          <a:p>
            <a:r>
              <a:rPr lang="en-GB" dirty="0" smtClean="0"/>
              <a:t>Tom will be able to make progress in line with his peers</a:t>
            </a:r>
          </a:p>
          <a:p>
            <a:r>
              <a:rPr lang="en-GB" dirty="0" smtClean="0"/>
              <a:t>Toby will work to the best of his ability in all lessons</a:t>
            </a:r>
          </a:p>
          <a:p>
            <a:r>
              <a:rPr lang="en-GB" dirty="0" smtClean="0"/>
              <a:t>Alice will independently participate, in a small group activity, for a short period of time.</a:t>
            </a:r>
          </a:p>
          <a:p>
            <a:r>
              <a:rPr lang="en-GB" dirty="0" smtClean="0"/>
              <a:t>To develop my listening and attention skills</a:t>
            </a:r>
          </a:p>
          <a:p>
            <a:r>
              <a:rPr lang="en-GB" dirty="0" smtClean="0"/>
              <a:t>To dress myself independently </a:t>
            </a:r>
          </a:p>
          <a:p>
            <a:r>
              <a:rPr lang="en-GB" dirty="0" smtClean="0"/>
              <a:t>I will establish a positive relationship with my TA</a:t>
            </a:r>
          </a:p>
          <a:p>
            <a:r>
              <a:rPr lang="en-GB" dirty="0" smtClean="0"/>
              <a:t>Chloe will be able to keep her hands and feet to herself</a:t>
            </a:r>
          </a:p>
          <a:p>
            <a:r>
              <a:rPr lang="en-GB" dirty="0" smtClean="0"/>
              <a:t>Eva will sit on the carpet for Letters and Sounds</a:t>
            </a: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8725" y="5421313"/>
            <a:ext cx="2073275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91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643"/>
    </mc:Choice>
    <mc:Fallback xmlns="">
      <p:transition spd="slow" advTm="1496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u="sng" dirty="0" smtClean="0"/>
              <a:t>Writing SMART: consider the following</a:t>
            </a:r>
            <a:r>
              <a:rPr lang="en-GB" dirty="0" smtClean="0"/>
              <a:t>…</a:t>
            </a:r>
            <a:endParaRPr lang="en-GB" dirty="0"/>
          </a:p>
        </p:txBody>
      </p:sp>
      <p:graphicFrame>
        <p:nvGraphicFramePr>
          <p:cNvPr id="4" name="Group 5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7053357"/>
              </p:ext>
            </p:extLst>
          </p:nvPr>
        </p:nvGraphicFramePr>
        <p:xfrm>
          <a:off x="838200" y="1690687"/>
          <a:ext cx="8651803" cy="4904222"/>
        </p:xfrm>
        <a:graphic>
          <a:graphicData uri="http://schemas.openxmlformats.org/drawingml/2006/table">
            <a:tbl>
              <a:tblPr/>
              <a:tblGrid>
                <a:gridCol w="4242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097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221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Who?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(The CHILD)</a:t>
                      </a:r>
                      <a:endParaRPr kumimoji="0" lang="en-GB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467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charset="0"/>
                        </a:rPr>
                        <a:t>Does What? 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charset="0"/>
                        </a:rPr>
                        <a:t>(What do you want the child to be able to do?) 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42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</a:rPr>
                        <a:t>Under what condition?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</a:rPr>
                        <a:t>(will prompts be needed) 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583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latin typeface="Arial" charset="0"/>
                        </a:rPr>
                        <a:t>To what degree of success?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latin typeface="Arial" charset="0"/>
                        </a:rPr>
                        <a:t>(How will we know if they have achieved the target?) 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583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charset="0"/>
                        </a:rPr>
                        <a:t>By When?</a:t>
                      </a:r>
                      <a:endParaRPr kumimoji="0" lang="en-GB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charset="0"/>
                        </a:rPr>
                        <a:t>(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charset="0"/>
                        </a:rPr>
                        <a:t>Set a date for review-this must be regular and  realistic to the target)</a:t>
                      </a:r>
                      <a:endParaRPr kumimoji="0" lang="en-GB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6979585"/>
                  </a:ext>
                </a:extLst>
              </a:tr>
              <a:tr h="84138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SMART TARGET: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8725" y="5421313"/>
            <a:ext cx="2073275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40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767"/>
    </mc:Choice>
    <mc:Fallback xmlns="">
      <p:transition spd="slow" advTm="66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u="sng" dirty="0" smtClean="0"/>
              <a:t>What do we mean by ‘conditions’-Types of prompts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334000" cy="477111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2400" b="1" u="sng" dirty="0" smtClean="0">
                <a:solidFill>
                  <a:srgbClr val="FF0000"/>
                </a:solidFill>
              </a:rPr>
              <a:t>Physical</a:t>
            </a:r>
          </a:p>
          <a:p>
            <a:r>
              <a:rPr lang="en-GB" sz="2600" dirty="0" smtClean="0"/>
              <a:t>Full-hand over hand support</a:t>
            </a:r>
          </a:p>
          <a:p>
            <a:r>
              <a:rPr lang="en-GB" sz="2600" dirty="0" smtClean="0"/>
              <a:t>Partial-gentle elbow prompt</a:t>
            </a:r>
          </a:p>
          <a:p>
            <a:pPr marL="0" indent="0">
              <a:buNone/>
            </a:pPr>
            <a:endParaRPr lang="en-GB" sz="1900" dirty="0" smtClean="0"/>
          </a:p>
          <a:p>
            <a:pPr marL="0" indent="0">
              <a:buNone/>
            </a:pPr>
            <a:r>
              <a:rPr lang="en-GB" sz="2400" b="1" u="sng" dirty="0" smtClean="0">
                <a:solidFill>
                  <a:schemeClr val="accent4"/>
                </a:solidFill>
              </a:rPr>
              <a:t>Visual</a:t>
            </a:r>
          </a:p>
          <a:p>
            <a:r>
              <a:rPr lang="en-GB" sz="2200" dirty="0" smtClean="0"/>
              <a:t>Modelling/video demonstration</a:t>
            </a:r>
          </a:p>
          <a:p>
            <a:r>
              <a:rPr lang="en-GB" sz="2200" dirty="0" smtClean="0"/>
              <a:t>Objects of reference/photographs/picture/symbol</a:t>
            </a:r>
          </a:p>
          <a:p>
            <a:r>
              <a:rPr lang="en-GB" sz="2200" dirty="0"/>
              <a:t>N</a:t>
            </a:r>
            <a:r>
              <a:rPr lang="en-GB" sz="2200" dirty="0" smtClean="0"/>
              <a:t>ow and next board/working for card/sand timer </a:t>
            </a:r>
          </a:p>
          <a:p>
            <a:r>
              <a:rPr lang="en-GB" sz="2200" dirty="0" smtClean="0"/>
              <a:t>Gesturing (Signing/point/nod/smile/frown </a:t>
            </a:r>
            <a:r>
              <a:rPr lang="en-GB" sz="2200" dirty="0" err="1" smtClean="0"/>
              <a:t>etc</a:t>
            </a:r>
            <a:r>
              <a:rPr lang="en-GB" sz="2200" dirty="0" smtClean="0"/>
              <a:t>)</a:t>
            </a:r>
          </a:p>
          <a:p>
            <a:r>
              <a:rPr lang="en-GB" sz="2200" dirty="0" smtClean="0"/>
              <a:t>Written-lists, timetable</a:t>
            </a:r>
          </a:p>
          <a:p>
            <a:r>
              <a:rPr lang="en-GB" sz="2200" dirty="0" smtClean="0"/>
              <a:t>Positional </a:t>
            </a:r>
          </a:p>
          <a:p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76180" y="2035515"/>
            <a:ext cx="3946525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2400" b="1" u="sng" dirty="0" smtClean="0">
                <a:solidFill>
                  <a:schemeClr val="accent6"/>
                </a:solidFill>
              </a:rPr>
              <a:t>Verbal </a:t>
            </a:r>
            <a:endParaRPr lang="en-GB" sz="2400" b="1" u="sng" dirty="0">
              <a:solidFill>
                <a:schemeClr val="accent6"/>
              </a:solidFill>
            </a:endParaRPr>
          </a:p>
          <a:p>
            <a:r>
              <a:rPr lang="en-GB" sz="2600" dirty="0"/>
              <a:t>Directions/instruction</a:t>
            </a:r>
          </a:p>
          <a:p>
            <a:r>
              <a:rPr lang="en-GB" sz="2600" dirty="0" smtClean="0"/>
              <a:t>Questions</a:t>
            </a:r>
          </a:p>
          <a:p>
            <a:pPr marL="0" indent="0">
              <a:buNone/>
            </a:pPr>
            <a:endParaRPr lang="en-GB" sz="1800" dirty="0" smtClean="0"/>
          </a:p>
          <a:p>
            <a:pPr marL="0" indent="0">
              <a:buNone/>
            </a:pPr>
            <a:r>
              <a:rPr lang="en-GB" sz="2400" b="1" u="sng" dirty="0" smtClean="0">
                <a:solidFill>
                  <a:schemeClr val="accent1"/>
                </a:solidFill>
              </a:rPr>
              <a:t>Auditory</a:t>
            </a:r>
          </a:p>
          <a:p>
            <a:r>
              <a:rPr lang="en-GB" sz="2600" dirty="0" smtClean="0"/>
              <a:t>Alarm</a:t>
            </a:r>
          </a:p>
          <a:p>
            <a:r>
              <a:rPr lang="en-GB" sz="2600" dirty="0" smtClean="0"/>
              <a:t>Timer</a:t>
            </a:r>
          </a:p>
          <a:p>
            <a:r>
              <a:rPr lang="en-GB" sz="2600" dirty="0" smtClean="0"/>
              <a:t>Song </a:t>
            </a:r>
            <a:endParaRPr lang="en-GB" sz="26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8725" y="5421313"/>
            <a:ext cx="2073275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9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941"/>
    </mc:Choice>
    <mc:Fallback xmlns="">
      <p:transition spd="slow" advTm="849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1263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3200" dirty="0" smtClean="0"/>
              <a:t>‘</a:t>
            </a:r>
            <a:r>
              <a:rPr lang="en-GB" sz="3200" dirty="0"/>
              <a:t>Alice will independently participate, in a small group activity, for a short period of </a:t>
            </a:r>
            <a:r>
              <a:rPr lang="en-GB" sz="3200" dirty="0" smtClean="0"/>
              <a:t>time’</a:t>
            </a:r>
            <a:endParaRPr lang="en-GB" sz="3200" dirty="0"/>
          </a:p>
        </p:txBody>
      </p:sp>
      <p:graphicFrame>
        <p:nvGraphicFramePr>
          <p:cNvPr id="6" name="Group 5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712188"/>
              </p:ext>
            </p:extLst>
          </p:nvPr>
        </p:nvGraphicFramePr>
        <p:xfrm>
          <a:off x="1712866" y="1031910"/>
          <a:ext cx="8619309" cy="5447268"/>
        </p:xfrm>
        <a:graphic>
          <a:graphicData uri="http://schemas.openxmlformats.org/drawingml/2006/table">
            <a:tbl>
              <a:tblPr/>
              <a:tblGrid>
                <a:gridCol w="42261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931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317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Who?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(The CHILD)</a:t>
                      </a:r>
                      <a:endParaRPr kumimoji="0" lang="en-GB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954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charset="0"/>
                        </a:rPr>
                        <a:t>Does What? 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charset="0"/>
                        </a:rPr>
                        <a:t>(What do you want the child to be able to do?) 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808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</a:rPr>
                        <a:t>Under what condition?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</a:rPr>
                        <a:t>(will prompts be needed) 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275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latin typeface="Arial" charset="0"/>
                        </a:rPr>
                        <a:t>To what degree of success?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latin typeface="Arial" charset="0"/>
                        </a:rPr>
                        <a:t>(How will we know if they have achieved the target?) 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6275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charset="0"/>
                        </a:rPr>
                        <a:t>By When?</a:t>
                      </a:r>
                      <a:endParaRPr kumimoji="0" lang="en-GB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charset="0"/>
                        </a:rPr>
                        <a:t>(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charset="0"/>
                        </a:rPr>
                        <a:t>Set a date for review-this must be regular and  realistic to the target)</a:t>
                      </a:r>
                      <a:endParaRPr kumimoji="0" lang="en-GB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6979585"/>
                  </a:ext>
                </a:extLst>
              </a:tr>
              <a:tr h="108096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SMART Outcome: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931625" y="1325563"/>
            <a:ext cx="1776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>
                <a:latin typeface="Arial" charset="0"/>
              </a:rPr>
              <a:t>Alice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5931625" y="1933303"/>
            <a:ext cx="4487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400" dirty="0">
                <a:latin typeface="Arial" charset="0"/>
              </a:rPr>
              <a:t>play with 3 other children in a simple turn taking game </a:t>
            </a:r>
          </a:p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6022521" y="2844370"/>
            <a:ext cx="430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>
                <a:latin typeface="Arial" charset="0"/>
              </a:rPr>
              <a:t>with a turn taking board </a:t>
            </a:r>
          </a:p>
          <a:p>
            <a:endParaRPr lang="en-GB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6109063" y="3618411"/>
            <a:ext cx="3936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>
                <a:latin typeface="Arial" charset="0"/>
              </a:rPr>
              <a:t>for 10 minutes </a:t>
            </a:r>
          </a:p>
          <a:p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6093551" y="4533572"/>
            <a:ext cx="4093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>
                <a:latin typeface="Arial" charset="0"/>
              </a:rPr>
              <a:t>by the end of Spring 1 </a:t>
            </a:r>
          </a:p>
          <a:p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5967821" y="5448734"/>
            <a:ext cx="421875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600" b="1" dirty="0">
                <a:solidFill>
                  <a:srgbClr val="FF0000"/>
                </a:solidFill>
                <a:latin typeface="Arial" charset="0"/>
              </a:rPr>
              <a:t>Alice </a:t>
            </a:r>
            <a:r>
              <a:rPr lang="en-US" altLang="en-US" sz="1600" b="1" dirty="0">
                <a:solidFill>
                  <a:srgbClr val="00B050"/>
                </a:solidFill>
                <a:latin typeface="Arial" charset="0"/>
              </a:rPr>
              <a:t>will play with 3 other children in a simple turn taking game </a:t>
            </a:r>
            <a:r>
              <a:rPr lang="en-US" altLang="en-US" sz="1600" b="1" dirty="0">
                <a:solidFill>
                  <a:srgbClr val="7030A0"/>
                </a:solidFill>
                <a:latin typeface="Arial" charset="0"/>
              </a:rPr>
              <a:t>using her turn taking board</a:t>
            </a:r>
            <a:r>
              <a:rPr lang="en-US" altLang="en-US" sz="1600" b="1" dirty="0">
                <a:latin typeface="Arial" charset="0"/>
              </a:rPr>
              <a:t> </a:t>
            </a:r>
            <a:r>
              <a:rPr lang="en-US" altLang="en-US" sz="1600" b="1" dirty="0">
                <a:solidFill>
                  <a:schemeClr val="accent1"/>
                </a:solidFill>
                <a:latin typeface="Arial" charset="0"/>
              </a:rPr>
              <a:t>for 10 minutes</a:t>
            </a:r>
            <a:r>
              <a:rPr lang="en-US" altLang="en-US" sz="1600" b="1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altLang="en-US" sz="1600" b="1" dirty="0">
                <a:solidFill>
                  <a:schemeClr val="accent4">
                    <a:lumMod val="75000"/>
                  </a:schemeClr>
                </a:solidFill>
                <a:latin typeface="Arial" charset="0"/>
              </a:rPr>
              <a:t>by the end of the Spring term.</a:t>
            </a:r>
          </a:p>
          <a:p>
            <a:endParaRPr lang="en-GB" dirty="0"/>
          </a:p>
        </p:txBody>
      </p:sp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556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300"/>
    </mc:Choice>
    <mc:Fallback xmlns="">
      <p:transition spd="slow" advTm="133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5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62338"/>
          </a:xfrm>
        </p:spPr>
        <p:txBody>
          <a:bodyPr>
            <a:normAutofit/>
          </a:bodyPr>
          <a:lstStyle/>
          <a:p>
            <a:r>
              <a:rPr lang="en-GB" sz="3200" dirty="0" smtClean="0"/>
              <a:t>‘Joshua will develop his fine and gross motor skills’ </a:t>
            </a:r>
            <a:endParaRPr lang="en-GB" sz="3200" dirty="0"/>
          </a:p>
        </p:txBody>
      </p:sp>
      <p:graphicFrame>
        <p:nvGraphicFramePr>
          <p:cNvPr id="4" name="Group 5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8694466"/>
              </p:ext>
            </p:extLst>
          </p:nvPr>
        </p:nvGraphicFramePr>
        <p:xfrm>
          <a:off x="882830" y="927464"/>
          <a:ext cx="9990909" cy="5290456"/>
        </p:xfrm>
        <a:graphic>
          <a:graphicData uri="http://schemas.openxmlformats.org/drawingml/2006/table">
            <a:tbl>
              <a:tblPr/>
              <a:tblGrid>
                <a:gridCol w="48986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92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785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Who?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(The CHILD)</a:t>
                      </a:r>
                      <a:endParaRPr kumimoji="0" lang="en-GB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228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charset="0"/>
                        </a:rPr>
                        <a:t>Does What? 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charset="0"/>
                        </a:rPr>
                        <a:t>(What do you want the child to be able to do?) 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358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</a:rPr>
                        <a:t>Under what condition?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</a:rPr>
                        <a:t>(will prompts be needed) 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879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latin typeface="Arial" charset="0"/>
                        </a:rPr>
                        <a:t>To what degree of success?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latin typeface="Arial" charset="0"/>
                        </a:rPr>
                        <a:t>(How will we know if they have achieved the target?) 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879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charset="0"/>
                        </a:rPr>
                        <a:t>By When?</a:t>
                      </a:r>
                      <a:endParaRPr kumimoji="0" lang="en-GB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charset="0"/>
                        </a:rPr>
                        <a:t>(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charset="0"/>
                        </a:rPr>
                        <a:t>Set a date for review-this must be regular and  realistic to the target)</a:t>
                      </a:r>
                      <a:endParaRPr kumimoji="0" lang="en-GB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6979585"/>
                  </a:ext>
                </a:extLst>
              </a:tr>
              <a:tr h="163792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SMART Outcome: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878284" y="1058091"/>
            <a:ext cx="4010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>
                <a:latin typeface="Arial" charset="0"/>
              </a:rPr>
              <a:t>Joshua </a:t>
            </a:r>
          </a:p>
          <a:p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5878284" y="1544171"/>
            <a:ext cx="47810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>
                <a:latin typeface="Arial" charset="0"/>
              </a:rPr>
              <a:t>will be able to button up his school shirt after PE </a:t>
            </a:r>
          </a:p>
          <a:p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5878284" y="2467501"/>
            <a:ext cx="4885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>
                <a:latin typeface="Arial" charset="0"/>
              </a:rPr>
              <a:t>with some adult modelling </a:t>
            </a:r>
          </a:p>
          <a:p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5878284" y="3304903"/>
            <a:ext cx="4376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>
                <a:latin typeface="Arial" charset="0"/>
              </a:rPr>
              <a:t>50% of the time </a:t>
            </a:r>
          </a:p>
          <a:p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5878284" y="4167051"/>
            <a:ext cx="4376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>
                <a:latin typeface="Arial" charset="0"/>
              </a:rPr>
              <a:t>by the end of year 1 </a:t>
            </a:r>
          </a:p>
          <a:p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5878284" y="4689566"/>
            <a:ext cx="46373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b="1" dirty="0">
                <a:solidFill>
                  <a:srgbClr val="FF0000"/>
                </a:solidFill>
                <a:latin typeface="Arial" charset="0"/>
              </a:rPr>
              <a:t>Joshua</a:t>
            </a:r>
            <a:r>
              <a:rPr lang="en-US" altLang="en-US" b="1" dirty="0">
                <a:latin typeface="Arial" charset="0"/>
              </a:rPr>
              <a:t> </a:t>
            </a:r>
            <a:r>
              <a:rPr lang="en-US" altLang="en-US" b="1" dirty="0">
                <a:solidFill>
                  <a:srgbClr val="00B050"/>
                </a:solidFill>
                <a:latin typeface="Arial" charset="0"/>
              </a:rPr>
              <a:t>will be able to button up his school shirt after PE</a:t>
            </a:r>
            <a:r>
              <a:rPr lang="en-US" altLang="en-US" b="1" dirty="0">
                <a:latin typeface="Arial" charset="0"/>
              </a:rPr>
              <a:t>, </a:t>
            </a:r>
            <a:r>
              <a:rPr lang="en-US" altLang="en-US" b="1" dirty="0">
                <a:solidFill>
                  <a:srgbClr val="7030A0"/>
                </a:solidFill>
                <a:latin typeface="Arial" charset="0"/>
              </a:rPr>
              <a:t>with some adult modelling 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50% of the time</a:t>
            </a:r>
            <a:r>
              <a:rPr lang="en-US" altLang="en-US" b="1" dirty="0">
                <a:latin typeface="Arial" charset="0"/>
              </a:rPr>
              <a:t>, </a:t>
            </a:r>
            <a:r>
              <a:rPr lang="en-US" altLang="en-US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by the end of year 1  </a:t>
            </a:r>
          </a:p>
          <a:p>
            <a:endParaRPr lang="en-GB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326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9934"/>
    </mc:Choice>
    <mc:Fallback xmlns="">
      <p:transition advTm="699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2124" t="23787" r="26071" b="12505"/>
          <a:stretch/>
        </p:blipFill>
        <p:spPr>
          <a:xfrm>
            <a:off x="640080" y="0"/>
            <a:ext cx="10698480" cy="685856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61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724"/>
    </mc:Choice>
    <mc:Fallback xmlns="">
      <p:transition spd="slow" advTm="597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u="sng" dirty="0" smtClean="0"/>
              <a:t>External agency support 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566" y="1590493"/>
            <a:ext cx="6032863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Educational Psychology</a:t>
            </a:r>
          </a:p>
          <a:p>
            <a:pPr marL="0" indent="0">
              <a:buNone/>
            </a:pPr>
            <a:r>
              <a:rPr lang="en-GB" dirty="0" smtClean="0"/>
              <a:t>Specialist Teaching and Advisory Service </a:t>
            </a:r>
          </a:p>
          <a:p>
            <a:pPr marL="0" indent="0">
              <a:buNone/>
            </a:pPr>
            <a:r>
              <a:rPr lang="en-GB" dirty="0" smtClean="0"/>
              <a:t>Speech and Language Therapy </a:t>
            </a:r>
          </a:p>
          <a:p>
            <a:pPr marL="0" indent="0">
              <a:buNone/>
            </a:pPr>
            <a:r>
              <a:rPr lang="en-GB" dirty="0" smtClean="0"/>
              <a:t>Halton Behaviour Support Service </a:t>
            </a:r>
          </a:p>
          <a:p>
            <a:pPr marL="0" indent="0">
              <a:buNone/>
            </a:pPr>
            <a:r>
              <a:rPr lang="en-GB" dirty="0" smtClean="0"/>
              <a:t>Positive Behaviour Support Service </a:t>
            </a:r>
          </a:p>
          <a:p>
            <a:pPr marL="0" indent="0">
              <a:buNone/>
            </a:pPr>
            <a:r>
              <a:rPr lang="en-GB" dirty="0" smtClean="0"/>
              <a:t>Education Welfare</a:t>
            </a:r>
          </a:p>
          <a:p>
            <a:pPr marL="0" indent="0">
              <a:buNone/>
            </a:pPr>
            <a:r>
              <a:rPr lang="en-GB" dirty="0" smtClean="0"/>
              <a:t>Occupational Therapy </a:t>
            </a:r>
          </a:p>
          <a:p>
            <a:pPr marL="0" indent="0">
              <a:buNone/>
            </a:pPr>
            <a:r>
              <a:rPr lang="en-GB" dirty="0" smtClean="0"/>
              <a:t>Physiotherapy 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7236823" y="1058091"/>
            <a:ext cx="397110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If professionals have identified barriers to learning in their assessments/ reports their targets must be included on a child’s SEND Support Plan. </a:t>
            </a:r>
          </a:p>
          <a:p>
            <a:endParaRPr lang="en-GB" sz="2400" dirty="0"/>
          </a:p>
          <a:p>
            <a:r>
              <a:rPr lang="en-GB" sz="2400" dirty="0" smtClean="0"/>
              <a:t>Your priority as a teacher may be the need to have educational targets and show academic progress, but the SEND Support Plan should be aiming to tackle </a:t>
            </a:r>
            <a:r>
              <a:rPr lang="en-GB" sz="2400" b="1" u="sng" dirty="0" smtClean="0">
                <a:solidFill>
                  <a:srgbClr val="FF0000"/>
                </a:solidFill>
              </a:rPr>
              <a:t>the child’s primary needs. </a:t>
            </a:r>
          </a:p>
          <a:p>
            <a:r>
              <a:rPr lang="en-GB" sz="2400" b="1" u="sng" dirty="0" smtClean="0">
                <a:solidFill>
                  <a:srgbClr val="FF0000"/>
                </a:solidFill>
              </a:rPr>
              <a:t>It’s their plan, not yours. </a:t>
            </a:r>
            <a:endParaRPr lang="en-GB" sz="2400" b="1" u="sng" dirty="0">
              <a:solidFill>
                <a:srgbClr val="FF0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0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791"/>
    </mc:Choice>
    <mc:Fallback xmlns="">
      <p:transition spd="slow" advTm="50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u="sng" dirty="0" smtClean="0"/>
              <a:t>Session aims today: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9235" y="2581275"/>
            <a:ext cx="10515600" cy="4351338"/>
          </a:xfrm>
        </p:spPr>
        <p:txBody>
          <a:bodyPr/>
          <a:lstStyle/>
          <a:p>
            <a:r>
              <a:rPr lang="en-US" dirty="0" smtClean="0"/>
              <a:t>To raise awareness/ remind staff of the graduated approach</a:t>
            </a:r>
          </a:p>
          <a:p>
            <a:r>
              <a:rPr lang="en-US" dirty="0" smtClean="0"/>
              <a:t>To support practitioners in writing effective outcomes for SEND Support Plans</a:t>
            </a:r>
          </a:p>
          <a:p>
            <a:r>
              <a:rPr lang="en-US" dirty="0" smtClean="0"/>
              <a:t>For practitioners to be familiar with the ‘SEND Strategy Toolkit’ </a:t>
            </a:r>
            <a:endParaRPr lang="en-GB" dirty="0" smtClean="0"/>
          </a:p>
          <a:p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8725" y="5421313"/>
            <a:ext cx="2073275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36112" y="260350"/>
            <a:ext cx="2046752" cy="2046752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59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13"/>
    </mc:Choice>
    <mc:Fallback xmlns="">
      <p:transition spd="slow" advTm="16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u="sng" dirty="0" smtClean="0"/>
              <a:t>The building blocks for learning </a:t>
            </a:r>
            <a:endParaRPr lang="en-GB" b="1" u="sng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b="8019"/>
          <a:stretch/>
        </p:blipFill>
        <p:spPr>
          <a:xfrm>
            <a:off x="3017519" y="1690688"/>
            <a:ext cx="4992892" cy="45925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80960" y="5159829"/>
            <a:ext cx="2390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Play 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7662083" y="5533538"/>
            <a:ext cx="3853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Sensory 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7680960" y="4787394"/>
            <a:ext cx="2834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Listening and attention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7680959" y="4414959"/>
            <a:ext cx="3853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Understanding language 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7680958" y="4044076"/>
            <a:ext cx="2991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Using Language 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7680957" y="3668538"/>
            <a:ext cx="2770766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Making friends 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7662083" y="2971386"/>
            <a:ext cx="2679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Understanding and managing emotions 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587829" y="2873829"/>
            <a:ext cx="2429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Feeling safe and secure 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512330" y="3294551"/>
            <a:ext cx="2782388" cy="37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Confidence and self-esteem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679269" y="4187134"/>
            <a:ext cx="21553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Until we have SEND Support plans that target these needs, children will not learn in the classroom 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80957" y="5941460"/>
            <a:ext cx="337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Physical needs- hunger </a:t>
            </a:r>
            <a:endParaRPr lang="en-GB" dirty="0"/>
          </a:p>
        </p:txBody>
      </p:sp>
      <p:pic>
        <p:nvPicPr>
          <p:cNvPr id="20" name="Audio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97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258"/>
    </mc:Choice>
    <mc:Fallback xmlns="">
      <p:transition spd="slow" advTm="712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447" y="101097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Thank you for listening.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For further guidance and support, please visit Halton Local Offer and select Halton Graduated Approach and Strategy Toolkit for more information and guides.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>
                <a:hlinkClick r:id="rId2"/>
              </a:rPr>
              <a:t>https://localoffer.haltonchildrenstrust.co.uk/schools-colleges-post16/halton-graduated-approach-and-strategy-toolkit</a:t>
            </a:r>
            <a:r>
              <a:rPr lang="en-GB" dirty="0" smtClean="0">
                <a:hlinkClick r:id="rId2"/>
              </a:rPr>
              <a:t>/</a:t>
            </a:r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545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Definition: What is SEND?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“</a:t>
            </a:r>
            <a:r>
              <a:rPr lang="en-GB" i="1" dirty="0"/>
              <a:t>A pupil has </a:t>
            </a:r>
            <a:r>
              <a:rPr lang="en-GB" i="1" dirty="0" smtClean="0"/>
              <a:t>SEND </a:t>
            </a:r>
            <a:r>
              <a:rPr lang="en-GB" i="1" dirty="0"/>
              <a:t>where their learning difficulty or disability calls for special educational provision, namely provision different from or additional to that normally available for pupils of the same age.” </a:t>
            </a:r>
            <a:r>
              <a:rPr lang="en-GB" dirty="0"/>
              <a:t>6.15</a:t>
            </a:r>
          </a:p>
          <a:p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905" y="3476830"/>
            <a:ext cx="4436817" cy="2144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8725" y="5421313"/>
            <a:ext cx="2073275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44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61"/>
    </mc:Choice>
    <mc:Fallback xmlns="">
      <p:transition spd="slow" advTm="42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u="sng" dirty="0" smtClean="0"/>
              <a:t>Categories of need</a:t>
            </a:r>
            <a:endParaRPr lang="en-GB" b="1" u="sng" dirty="0"/>
          </a:p>
        </p:txBody>
      </p:sp>
      <p:sp>
        <p:nvSpPr>
          <p:cNvPr id="4" name="AutoShape 2" descr="data:image/jpeg;base64,/9j/4AAQSkZJRgABAQAAAQABAAD/2wCEAAkGBxQSEhUUERQVFRQWGBcaFxQXFRYWFhQWFxcXGBcVGBQYHCggGBwlHhgXIjEiJSkrLi4uGB8zODMsNygtLisBCgoKDg0OGxAQGi8mICQsNCwsLCwsLCwsLCwsLCwsLCw0LCwsLCwsLCwsLCwsLCwsLCwsLCwsLCwsLCwsLCwsLP/AABEIAJgBSwMBEQACEQEDEQH/xAAcAAABBQEBAQAAAAAAAAAAAAAAAwQFBgcCAQj/xABAEAACAQIEAwYEAwYFAwUBAAABAgADEQQSITEFQVEGEyJhcYEHMpGhFEKxI1JygsHRYqKy4fAkQ5IWMzVz0hX/xAAbAQEAAgMBAQAAAAAAAAAAAAAAAgQBAwUGB//EADgRAAIBAwMCAgcGBgIDAAAAAAABAgMEERIhMQVBE1EiYXGRobHwFDJSgcHRBhUjM+HxQlMWJEP/2gAMAwEAAhEDEQA/ANxgBACAEAIAQAgBACAEAIAQAgBACAEAIAQAgBACAEAIAQAgBACAEAIAQAgBACAEAIAQAgBACAEAIAQAgBACAEAIAQAgBACAEAIAQAgBACAEAIAQAgBACAEAIAQAgBACAEAIAQAgBACAEAIAQAgBACAEAIAQAgBACAEAIAQAgBACAEAIAQAgBACAEAIBE8Y7R4fDELWqWY65ACzW6kDb3mudWMOSzQs61beC28xDhva3DVnyK5VibAOMtz0B2v5SMa8JPCZsrdPr0o6mtvUTs3FIIAQAgBACAEAIAQBnxfilLDUmq12CIvPmTyUDmT0hvBKMXJ4RQn+LVPPZcM5p/vGoob1y2I+81+IWlZtrkuXZvtFRx1M1KBOhsyMLOh5XF+fUSalkr1Kbg9yXmTWEAIAQCo9t+07YfLQw9u+cDxHUUwSQDroWNjvtvK1e4VPY6NjZeN6cuPmU1MdjkHefiKrHQ5cxO+4ynTTTlOX9vzLnB2o2NDhxX16y9diu0bYpXSqAKtO1yNAwN9bciCNfWdS2r+Itzi9RslbyTjw/gWaWTnBACAEAIAQAgBAEcXiVpIXc2At6kk2AHmSQJiUlFZZKEHN4RWx2tcsuXDt3bNTActY2qKTmsFI0tYi8r/aPJF37Ckt5b7/Al+BcbpYtC1I6qbMptdT7bg8iN5uhUU1lFatQnSeJEnJmkIAQBpj+KUaFu+q06d9s7qt/QE6zDaXJKMJS+6snHDuL0K9+5qpUtuFYEj23hST4Mypyj95D6ZIHjNYXOwgJZ2RFrxgZjmHg5HmB1IkVLLwWpW2I87klSqqwDKQQeYNxJtNPDKpziahVGYC5CkgdSBe0jJ4WSUI6pJebM3HAGqG9exZ2Z3cG55WAPQm+nK05WmTeWen+1QgsU+EkkvmQnF+CVKQzEAgall5ctb+0hplEt07inV2XxNS7KYxq2EovU+YrYnqVJW/va/vOrSlqgmzyt7SVOvKMeP33I/tl2xo4BLGz1yLrSB/zOfyr+vLnbalkrqOSR7N8bXGUErKpTMNUbdTt7joeYmtTi5OKe65EoOPJKE23kyJjXan4pV2qsuCK06SkgPlV3qWPzeIEKp5C1/0EkjYoruednfitXV1XFhatMnxOqhaij96y+FrdLD1jSHE2SjVDKGUgqwBBGxBFwRIms7gBAMo+NdVu8wy65MrkDkWuAT52Fv8Ay85qqF20Sw2Uvh+GUqdCb7k2A9B/eUpzeTvUKUdOMFy+GwNLFhU2dXD6g6AZgdPMD6zZQm3MrdRoxVu35M1mXjzoQAgBAM+7aYPu8alVhdKqZQ3IVV2HlddvQzk9SpSxrR3+l1tVPw+6+RHPVFrzhN54OqoPJL/DfBE1K+IykU2siHk9jd2Hlewv6z0fT6cowzI43WK6lpprlcl7nQOIEAIAQAgBAKpj+0brWJS3drdSpG5BsTfca6CXIW6cd+WbFHYnOG8Wp1tFNm5od/UdRK86Uoc8EHFoZdo8KztR8Q7tWYuh/MbAob8iCL/WVKyzjyLVrJJS8+36iO22gmo3dhfhSKtTwqASCDYAEgai9vP9TNlLaRqrZcNyXxFdaalnYKo5k2EspNvCKZAVO1S94oVCad/E5uDbqq9Oeutr6SyrV6ct7k9DLEDcXGolUgfPXHuKtiMRVquGuWNgSfCAbBB0AFv+XlKbbecncoxUYJJDShxF6bK6ZkYEEMpsQfI3mEt9mTk01ho3vstxb8XhaVYixYHMOWZSVa3lcX95ci8rJxKsNE3Eh+23a0YZTSokGud+YpA/mI5noPc+emrXUXpXJ1OndIq3S8TiPb1/XmUHsvhsZXLrRJZfmqZj4Tc30J2Y685KzqYqKXYlew8FaamzLFwzG1cO3guD+am17G3VeR+87dSEKi395zGky7cJ4zTxAsNG5ofvY85z6tGUOeDU00QvFcVSo1O7z30v1y/4WI5yr9iqy3gti/TrqSzLkZ16CYz9glQAtYk2OiqQTl6ma52VVfeWEbqd3Gk9eM+XtLngsKtKmtNBZUAAHkP6yxFJLCOXUm5ycpcsrXbjsXTx4VwclZbeO3zpfVG+9jyPlDbSenkQlh78DfCk0LBBlKeG3IAcrdNJ5FVatCo5f8s7nWcI1I47E+2I/E4eqiHK7U3W3QspAI8tZ6S0u4XEcrnuvrscyrRdKW/B8y11KsVYEMpIIO4INiPrL2QeU9SABr0HP2jIPpzsvg2o4PD0n0dKVNWHRgouPbaQZqfJKQYCAV3tzwGni8MwqHK1MFkca5Tba3MHa3pIyjk328pKaUe+xmGC7OVwoBZfQsdAfQW3/WVpWs287HqKbUI4bNE7C9n0or3xbPVYFT0p63Kjz219Lee2lR8Pnk4nUrmc5eG1hc+31ltm45YQAgHNWoFBLEADck2A95htJZYKj2l4umIovSpi40PeMLZbG+ZRvfoT9+fJueoQacILJvtqkqdRTj2KlUrUnFr6HQi5BsdDY+k5MabjJSaO7K/rRg3oND4Zx6gwVFDU9lVSth5AEaCeho31Go1FbPyPNuWXlk1LgCAEAIAQAgEZxbg61gStlqWtmtv5MOfrvNtOq4bdjKeCnY2i9JirAq4F116bMrf1Evwaksrg2ppoe4ftM2VadVe9JIAcHKw8zpYmaK1pGSbWxKnB61pY7/E9VP6zmfZ35nS8HsmJP2hSicqoxqsNMwAVQfQ3P29Zbt7LK1NlO5hJNRb2IutiHqOWqsW6X0C9Qq7D9dJeUVFYijQkkTXCuBFyHcFVG3JmH9B5nX9ZXqVsbIi544LRSphQFUWAFgOgEqt5eWajHviLwOnQqtVpOrB2u1IOuem7anwb5TuOl5SqpKWzO5ZqtUglol6nh4ZSTdiAFIBPMqBc7akgD1MimvMuOzuP+uXuNMHaBMDgqeGwtRatWxL1UIZKZYknKdmYXsOWlz0mZ3ChHTF5Ys+jzrVnUuItRXCezf7L6XmVzg3B6mNrZE3vmeobkKDuzdST9TK1ODqS2PQXd5TsqWuXsS8/UvV8jY+DcKp4WkKVIWUbnmzc2Y8yZ1IQUVhHz+6uqlzVdSo938F5CXF+CpXFz4X5ON/QjmJvp1pQ9hpUsFH4lhamHbLUBBJutVdjbmG6j6zowlGosr3G1NMaAC999zrckk7kk7n1k9zI44dUy16NjY94g03sWAkJrMH7DD4NDXHDvjSym4XNm0sdtLbzkmkdwYIvjPDO8GZPnH+YdPXoZzr+xVeOqP3l8fUWbev4bw+CrVKrUmDLdXB978wR/SeZU6lvPUtmjq6Y1Fh7oacR7IUsa3f1adNXfVimdM3mwzWv5z0VGre16anFxSfq/wBnPmqNOTi03g74b2JoYaotakq50uVLZnAbkwDG1xyPKTcb2MXJ1E9vw/6I66LeNL95bOEcbFQinUsKlt9g39j5SNj1KNf0Z7S+ZivauHpR4JmdQqBAKPV4++LpYoZQq0sT3KsCbuFJuTf2kktzo9OivHTfk2MKHQkixm07k/NIk+HY80qt7+FrZh1HW3USLWUU7i3VWljuuC5q1xcbGajzzWNmewCO4jxdKWnzP+6Dt6nl+sp3F7To7cvyM6WVnGY96urnY/KNFHt/Uzg17upW+8/yMpEFx6uRSZUG9r6aWJ689ZiksTWos2koqruV6h9T5y1I7MuNyz8Ps1Ma+VueltNfK0oTzGWTz9XTKb08ZL/wbG97TF/mXRvXk3v/AHnprO48amn37msfy0AgBACAEAIA3x2CSspSotx9x5g8jJQm4PKCeCj8V4K2GqK1i1LMPGN110DDl67ek6EayqQa7lmhPM0SKuDqOco4Oo442IjiGHariaSIpdspJA2AvYEnkLneXKElGk23go3MsSLdwrgS0/FUs77/AOFT5DmfM/aValZy2XBScskxNJEpvbftf+HBo0CDWI8TbikD9i3ly3PKVa9fT6Mefkd/o/SPtD8Wr9zsvxf4+ZjOLxTZib3zk5iWAJJ11J3JleEFLn9z195cStlBQimuN5KOMccjY4noaY9Wv9hJ+GvJ+4oS6rVlxKnH2yb+RYOy/DKuKqCnSAN9WfXKg5sfL9Zq8NynpRcr31OjbKvUknt2/wCT9RuHAuDU8JSFOkPNm5u3Nj/zSdGnTUFhHz68vKl1VdSo/YuyXkSMmVQgCeIoLUUq6hlO4Mym08oGWYkpmbT8xAIGwuQNf6zsRzhG9HHD6qirTa+zpv5OIm8xa9QfBfV/+QP/ANX9v+e04/Y09idmDAQCK4zwkVRmWwcf5vI+fnObf2EbiOqO0vmWre5dN4fBE0MeiKFOa4FiMp0I3Gsr0eoULelGnLOUsPbubZ286k3JYw/WeVeLLYhVYk6DYanQX10ES6vSqJwinl7du/5iNnNPLa2GC4NqZ/aAhuh/pyPtOHK3nQliosF7xY1F6LJGhxmqi5bq3QsCSPIm+s6FPqlanDS8P1srytISlngrHb/tRiaeHU0qpplnClkABsQ3PltL/TbyrcVWp8Jdl6zVXoQpxykcdkXFPhS1HIvVxLsSxtmsCpJJ3+SdtckrDHjPL7fsOMNiVINmBueRvJ4O02pcNDmndm8IJsLnTS20PYxLEV6RMcN406J3eUHLfKxP5eQsBrb25SDic+4soTnrzzyl5ld47x3EnEInelUNjlTwi2t7ka/U8py76co5SeNi5b2dCMNWnL9e4/4LwytUGi6fvvoD1PU+wnIt7GtV3xhebKnVpUnjS/S8izYDs/TTWp+0bzHhHov97zsUOn0qe7WX6/2OGQPbWkGqgdEUW92NvvOd1SWKyx5fqxxuiprhNQVFremlpR8TbdmZXFWWzlsXI4G2FpVR+7Z/RmJB9ibeh8p0a9tqtoTXZb+x/sRjsccPxooPmvdTowAJ0vv7b/WVrK48GplvZ8k9Lb2LkpvqNp6bOSLWD2AEAIAQAgBAIvtMoOFqg7WF/wDyE20P7iMx5RnldMpIGb2J2951I7os65eZYOw5H4h7E60ufk4/vK12vQXtNVRt8l3nPNRAduOJ1MPhWejYMSFzb5Q1xmA67b9ZrqycY5RbsY05V4qosruvMyLhHDK+Lqd3SBZjqXOwB3Z2tp16nznOjTc5bH0CtfW1Ciqre3ZL5JfWCT7cdkEwaYfJ42YVO8dtiy5LWH5R4j9NZuqx8LGHyUOmX0epTm60FiLWlYzjOffwVM0f8AHvNGr1ndVKkuy9yNo+GWERMCjKoDOz5zzJDsB7AW0l62xoyeB/iCpKV44t7JLC8tl+pbZYOII4zFJSRqlVlRF1ZmIAHLUmAQdXtzw9d8VT9iW/0gzOGZ0sheMfEilltgv2rH/uMrKi8tAwBY/b9IxjdkowbeCjYTiGZwr3Y33O177em8rXHUFCLa3O5R6HcThrn6K+I5xq+G5Ci/K1rn1vpKVPq05yxo+Jvh0OMnhTfuHPA+01WhWFRs7jLZg7XGWwtZ9wdOYl6nd05vTwyhe9Jq26zyvNGrcH4pTxNMVKRuDuOan90jkZvOS1gewYCAUjiaftqn8Znjb9f+xP2nboP+nH2DYC2t9pWgt0bGXyrSVxZgCOhnuJwjNYkso4MZOLyhiOB0b3IJ1uAWNh9P6ymum26edPxN7uqmOTOu2nbFCz4Th9FXOq1KwQNl0swp+drjOfa+8tRhSorZJfAzCFStJLdlHwvDAQO8YggeFRqBc9T/SSdfyO3R6Ptmo/cOKnCl3VmW22x00N+VplV33PO9XrqxuPDjusZ9ZK8F7Q4jAVM9UHEUXXK6XJZV3zAnYgcjpryk/EUtjVT6jGulHVh84ZfeFY3AYmz08VTAb/ALbMqVB5FWN/tJeljg6f2+ajjG5ZcNwqgCHVEZgNHNmPsTt7TXKKby0Vp3VWezlt7iQmTQEAxv4gcbrrj6y02TImQBWAv8ik677nrKtazt6zzUeH+ZuVCcoppED/AOqKtvFSQmxsVYi3trK38poZ9GoRdvLyNo7KkVcBh8wuHopmHqviH6zoKmlDRysYNeMbFYxXDa7VmpKC2U7gWXLyLMdNrTzc7Oq6rhFf69p6a3q2tKiqmyz78/MuXBcK9KkqVGDEbWvYDktzvb2nftqU6dNRm84OFd1YVarnBYT+sj+WCsEAIAQAgBAI3tDY0HVtmGX685UvbmVvRc4vD7Fi1p66iT4KiOFKR/uf7ziLqt+//p8EdV06Kf3SR7N4JKFbML3dSm5IGuYb+lpdsuo3E5qnWllPj2la6pRcMwWMFvnZOWRfaXhP4vDtRzZMxQ5rXtldWNh1sDIzjqWDZSqeHNSFuD8IpYWmKdFco3J/Mx5sx5mZUUlhGJ1JTeZMqvxNo94tFAbEF2Jtfw2At7n/AEma6tHxEX+m30rSbklnJQ//AOCbf+5b+TbXbeV/sfrOz/5FP8P17jRvhscuHakxuyOSNLeFwCD9Q30lqnT8OODg3907mt4rWP8ABbiZMpGF/E/tkcXU7mif+mpncf8Aecbt/COX16Wmlg2RWCm4fCs7LmVgpO9iARzsZIkW7hKo5sLALoF00t0685wuqXEm/Djx3PRdMstEPHkueDzidHI2dRYXGnQ7/SUqE9acWelt561pYrxbGGqUC8xff6xRWhSlLsQtqKpKTYo7IiWPiuNup5TTFTqTyjW4SqvD4/Qddh+PfhsQoJIp1CFcHz+VvUH7Xnpbaprhh8o8j1aw+zVduHujZpuOOeEwDDuMsa+IrVhVrhWYkKrkAC9lAHLQXlGU4Z+4n+Ru0yx95jSpwtmXXEVtVNrubXts2u0wqlJP+2vcY0z/ABM3Dg2LFahTqD8yAnnY2swv5G49pei01lGtrBWfihx5sNhhTpm1SuSoI3CD5yPM3A/mPSSWOWShHLKZwfAChTAsCfzEAXv/AGnnbiu6s2+x6WjQVOKXcYcXw2Rs6/I2/wDhP9jLVtW1rS+TqUaiccSfAyo4oHZlYa+EEEk+l9Jew0ss+dfxKpVL5ygsxwlt5+0sfB+CGq3eVdF08P73+05lzfJPRAjYdNf92oVrtRwtcLiSoUd1UGYcgL7j2P2M7nTLnxILPsZ0q0MboR4HxdsHXWpRsCu63IDrzQ+o58jYzpzhGSwV02b/AMJ4imJpJWpG6OLjqDsVPmDcH0nNlFxeGZFsViFpozubKilmPQKLkzBlLLwfOHFeJnEVnqNfM7ljbW1ybD2Fh7Ss88nWhhJRXYRRLm9r+YkWzao5exsnwpx5fCvSb5qTm38D6j/MH+k3UWsYOfeQanq8y7TaUwgBACAEAIAQAgFf49VLOEGyjUeZ1/S31nnerVHUqqku3Ptf+PmdSyiowc33GlOizBrbKLn0/wCfpKlOjUqRk12Wfr67G+U4Raz32EnBGo3GoPQjYzU8x9Jdt0TTT2ZacFiO8pq/Ua+R5j2N562hVVWnGa7o4tWn4c3HyF5tNYQCh9p8TnrN0U5R/Lv97ySJxK9Xos2Zwtqa2BYbZiCQCPQf8vBPJMdncd3NUMdEPhbXQAkXPsbH6wzEllHPxc7VmhTGFokh6q3dxpantlU9W1vbYesRRCKKN8Muzf43FhnW9CjZ3vsx/JT87kXPkp6yTZKTwiX7RgKxFgBmY2/mGv3+8wjKIjD4fwgofrPMVq39R6vM+g2c4+BBY7C2KZ1QlwCp0AuD9AdZimoykmixTUJS9F7kTh8QVbQ8rXPKXalOMlhlucFJbkxhUQ2Lve+4ANvrKk5TW0YlOo5rKjES4mtMW7ve59Zb6a6jqPUed623ojr5N6ok5Rfewv62nYPKEN2z4gaOFcqbM9kX1bc+y5j7TXVlpiyUVlmVpiN1y3vtbrpYDSc7GTeOsVgmolqdQeNDY9DzHsQf0mZxcZYCeUXX4fY3SpQJ28a+h0cfWx/mMt208rSaqi7lX+MJ/wCrwoPy5SfcPc2+izfUeIM32cU6iz5kKce6W8VwepB+85MreDPSJ+ZXO0/EnqEICVSwJAJsTfc9ZcsbaME5dzk9SqSclDsQ1Hw/3/3nRwuDmGi8L7W1FRc9MP4V1z2JNtzcamcOr0Fyk5Qnz2wduFtrgm3hkZ2u4yuJFEhGR1Lamx0OXZr33l7ptjO2bUnnOChf0XSjz5j7E8GFfh1TEoo7yhWOYjc0ilPMD/CbH0zdZ6C6emsl6v1Z5+wbdN58/wBELfDXtL+ErCjUNqFYga7U6h0DeQOx9jyMq16WVlF1MvHxS4j3eD7sHxVmC+eRfE/6AfzTnVZYiW7SGqpnyMbo4I1WWmijO7BVA5sxAF7Sum8nSkklllg7b8CGDxAp0gchp0ypva+mVj6llJ/mkqkcSNVtUc4El8K8eaWM7tj4aysu/wCdbuv2D/WZpSSeCF5Bunq8jY5ZOWEAIAQAgBACAc1HABJ2AvIykopt9jKWXhFXe5Ys25N/9p5WalKbnLlvJ2VhRUV2Jrg1GyE/vH7DQf1+s7nTqWmlq8/kc+6nmePIiK+HyMycgdP4TtORVoOnUlT8uPZ2L0KinFS+sj/gNW2ZP5h6Hf72+s6PS6m0qT7br2P/AD8yrew4n+TJidYoiGOxHd03c/lUn1PIfWAZnial738yTudrmTNiRceB8HBwPdsLGsC502LaqbeQC/SR7kW9yhVFekzU2GoNmB20kjYi58AejjsIaWKprUFPQhxfw28LA7g20uNfDIvY1yWGRHCOKUcCGpYOj+yLs13cl3JtrfkLWAvfQTOMjGeSJwnBnx1PEVDTy1EUhQG0L5g+UC+twLeszwSbwU/D13X9le3MWGp8pxb2hGM3PB7HolxCdLRLlD56OVGZjqNgdfEeWvP+0owqupPSuEdlT1SUVwcJhQqIwGttfMHeSdbxJSh7iTqOUnFjv8JTYFhddOR5+c0KtOL0vc0OtUhsxz2V4P8AiMSinxAEM5toEXUg+ug/mnorSnop5a3Z4/q96rir6PC2Nqlg4xnvxCxneV1og6UlzN/G9rfRf9RlO5lvg2013IfsXw/vsXTv8tO7sP4D4f8AMV+8hQjmXsJTeEWTt7wzxJWX8wyN0uLlT+uvkJsuYcSI032K/wAG4h3NWnUvopsQOa7Npz0N/pNFKWmSZOSyiX+MHCGrYVMRS1bDnMbc6TWzEehCn0BnSwnsa6U3CWUUzhnCFrKtU1MykaKo3PNTfYjYzXC0/Ez0MLhTinH/AEL8d4TS7nKFtbUMNxflruNJeo0Y/dRzup1VC2nWlzHgrScDQLmJzWPy7Aesu0bWGr0jxj6zOp6Kjj88jqiuwX6G+/kTN1a07wO70/8AiBxxTuN1+Ly9ocM4U+MxFTKpy4ek9Spa/wAyqxpp5ksF08m6TmppVFnzL/U66qxxTeVjb8y5dh+1WBo4WrTxFSwqO11KOwKsiqflU6aETZez11E49kciyozhTxJdznhPwzWv42xKnDtc0zSGZnS/hJc6Kbb6Ga5XO2Ei1gjfiXjj+ISgpZ0w9NUzMczMxALEnmbZL+YlSVtUq+ki5bV4Ulv3FvhVghWxRqFfDRXNt+d/Cn2zH2E1K3nTlmRsuLqE6emJYvi5g/2VKuBfIxQ2F9HFwfqv+aKlNz+6iFnWjTbUjPOFcW7mrTqWPgdW+Ug6G55dLj3muNvVTzpZdncUpwcc8n0CjAgEagi4PUGWTinUAIAQAgBACARHaXEslMBN2Op6KNT77feThCE8qfBXuJ1YpeFyU+jXrMwQA3YgA20FzuTH8usedK97KivOo5xv7lg0SjTCqFGwAH0mtRUVhLY6eW92Qfaqm4CVKfI5WFtwdj7a/WaZ2NO4mnJ4wveRq3dWhD+ms7kFw7idVaiMVutwGsD8pNmPsDf2m2l0mnSnrU9yk+rV54jKGzxkvkkXypfEfi9TD0EFKk1Vqj2IF9FUXuSAeeX7zKMx5KDwfEYvEV6dNsKyq7KrMWNlW/iPsLyWxNtG1AW0EgazPPietWgUr0aIqhjlewYlWto1l5EA69QOskiUSsdlu0+JbEKlTDOKdW9OoVSpdVcZc1rcjY+l5kk1sTuP4HWpvlKO3QqrMp9CBGTGS4dkeFPQpsamjPY5egANr+ep+0i2RbIPtj2F74mthbLU1JS+UMeqnYE8wdD5c9dSnGpHTI30LiVKWUZnxj8RSbLiKTLa+4sWPNtd/UTmqwcG3HueotOt0kvTR6eKBktYmwtex6esqx6dW1Z9fmbn1i2i9Sb9xI9nuEYrEkBKbZdLsRlQeZY6H0E6lKyhGWqXJx+odYdf0YLC+JrvZrgSYSllXxOdXfqeg6AS43k4TeSTr1giszGyqCSegAuTMCMXJpLuYhje0aVKtSoQSXcttaw/LqeglWVvKUm8nXXTaq22NB+GVEHDtWt87EA2/Kht/qzfSbaVLQtzn3NN056GWTjeE72hUQAFipyg7ZhqvprJyjqWDRHkw9+KCxUoAb6jOB+o68po+yPzO3/LKnOTVfh/xYYrB5WsTTJpspIa6W8F+t1IHsZYUXFYZzLq2lQnpl33KvxvsZXwTNV4eve0CSWw/wCdOuT94chbUaaGbozFG4lTKpi+01OoCjq1KpcBkcWy25fXraWaM4p7lTrlWdxaKnSj33+vaMRxWmtwXFiNQNTb2lnxoxecnkaVhcya0wa+HzHHZ3hGKxpthaZFMmxrsLIg2Nj+YjXQXN+kxcX2Y4id+hYKDzPf1Gv8O7NrgsDVo4W5qtTc94fnqVSpAYn1tYcpym8vc6R87kWuLEWOoO4I5EdZsNpsfwdxDU8DXeoSKKOzKTsAEBqW8hb63kZLLNcjOeJ401aj1G+ao7MR/ESbe23tOlFaUka+5r3wu4Z3OCFQ/NXPefyWsg9LDN/MZRuJ6p+wyiY7X8P7/B16Y1OQsv8AEniUe5AHvNdOWmaZk+elx1j5aTpayODfOwOP77A0Te5Ve7PrTOUH3AB95zqyxNkiwzWAgBACAEAIAy4jTDLYzIIvh2FCNc+0xgkyZbEgCZIkRjKL12F9FGwmMEtkPsBwtE1tc9TMkSRmARXHcOKiWPtMmURPAMEEfMRqNpky2WWpXAF5EiVriVN8S4Gyjb+8kSWxI4Hhq0RdQC3UzBjJE1lrl7mo2/IkAewglsWXD4myjMdeZgiQ/Fu0eTSmAT1OwkW8GyFPPJWcfxKrWBWo11P5bDL9LSGplmNKCGGFwioQUVVI1BCjT7TGpknCJaeE8dqggVDmHmBce4k0yvUpJcFrpVQwuJIrnOMw61KbI4urAgjqDygzGTi8rkz/AB/ZSkjaUkI5eAf2hotK7qvmT95dOA0lp0UpqAoUaACw1Nzp6mCtOTk8sd4qvlUnnBEqWEwNV2PjYAnqYNuvYtWDoCmtrk9STcmDW3kjuLcfFLRRmb7TJlRyUrj1c4wWrrTYchkW49GtmH1mSWkhsLwGhTYMtJLja6hh9GuJkxuX7gvaM6JUAtsCBlt7DSYwRaLKMQCLiRMGd8e4GuIxBqvQpk35AgP/AB5SM59ZImngvPDKQNAU+7RFy5ciqMgHQLtbymCBVOKcOZG+WkV5HuKX/wCJLUzKSLjwupekg0FlAsNALC2w2kWYHNRrCYBldfspSaqwFJdSeVv0m3xJeZPY0Ds1wdMLRyUxa5zHU/MQBz8gPpISk5PcgS0iAgBACAEA5YwBtWMyBmUgyK06UDI7ppaDAqJgHhaANMSbiZBH7HSZMiigtvAHNGjaAKPAGVYTBlEXi8Q2whkkQlVCTrIM3JnIpTGCeoVp4e8YMOZJ4DAm95JI1SmWbCLYSRpY7vMGBniqQMyBCkSsGTpvFvBgXo0wIBzim0gFR4lQOYmYZsTI9qUEjwUpkwK0aWsGGWDA1mtaCLJKlTgwPaekGBviqGbeAGFGXSAKVqtxAGuHwozXmQSqSIOoAQAgBAPCYAmxmQIsIByKcAVVYAoBAAmAJsYA2qQBEU5kDimkwBdRAPGEAb1acAY18NeZJZGVTBTBJM4XARgah7QwQgw5EjQoWgjkdosGDuAJuIAgacA6VIAqBAEqqQCMxeFvBlMi62CjBLIiMJAyOaGEgxklMNhrQYJClTgwLBYAMsARdIAiVgC1IQB0swDqAEAIAQDgzIOCIB5lgHQWAdATAPbQDkiZAkwgCZWAeBIAqqwDsCAe2gHDLAEXpwBJqMAFowBdKcAWVYB2BMA9tAOSIB5lmQehZgHtoByywBCpSmQNamHgCYwsAXp0IA5SnAF1WYB1aAeEQBNlmQJFIB0ggCwmAdiAEAIAQDkiAeWmQFoB6BMA6gBAPCIBwRAOCsyACwDoLAOrTAPbQDzLAOSsyDgpAAJAO1WYB2BAOoAQDy0ALQAtAPYB4RAOCsATKTIPO7gHapAFAJgHUAIAQDkiAcFZkABAOhMA7gBACAEAIB5aAFoB7ACAEAIB4RAPLQAtAPbQD2AEAIB4RAPLQAtAPQIB7ACAEAIAQAgBACAeEQDy0A8tAPbQDqAEAIAQAgHNoAWgHoEA9gBACAEAIAQAgBACAEAIAQAgBACAEAIAQAgBACAEAIAQAgBACAEAIAQAgBACAEAIAQAgBACAEAIAQAgBACAf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7" y="230190"/>
            <a:ext cx="31527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8011" y="1812925"/>
            <a:ext cx="47548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u="sng" dirty="0" smtClean="0">
                <a:solidFill>
                  <a:srgbClr val="FF0000"/>
                </a:solidFill>
              </a:rPr>
              <a:t>Communication and Interaction</a:t>
            </a:r>
          </a:p>
          <a:p>
            <a:pPr lvl="1"/>
            <a:r>
              <a:rPr lang="en-GB" sz="2500" dirty="0" smtClean="0"/>
              <a:t>Autism Spectrum Disorder</a:t>
            </a:r>
          </a:p>
          <a:p>
            <a:pPr lvl="1"/>
            <a:r>
              <a:rPr lang="en-GB" sz="2500" dirty="0" smtClean="0"/>
              <a:t>Speech, Language and Communication Needs</a:t>
            </a:r>
            <a:endParaRPr lang="en-GB" sz="2500" dirty="0"/>
          </a:p>
        </p:txBody>
      </p:sp>
      <p:sp>
        <p:nvSpPr>
          <p:cNvPr id="6" name="TextBox 5"/>
          <p:cNvSpPr txBox="1"/>
          <p:nvPr/>
        </p:nvSpPr>
        <p:spPr>
          <a:xfrm>
            <a:off x="587829" y="3566378"/>
            <a:ext cx="458506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u="sng" dirty="0" smtClean="0">
                <a:solidFill>
                  <a:srgbClr val="0070C0"/>
                </a:solidFill>
              </a:rPr>
              <a:t>Cognition and Learning</a:t>
            </a:r>
          </a:p>
          <a:p>
            <a:pPr lvl="1"/>
            <a:r>
              <a:rPr lang="en-GB" sz="2500" dirty="0" smtClean="0"/>
              <a:t>Moderate Learning Difficulties</a:t>
            </a:r>
          </a:p>
          <a:p>
            <a:pPr lvl="1"/>
            <a:r>
              <a:rPr lang="en-GB" sz="2500" dirty="0" smtClean="0"/>
              <a:t>Severe Learning Difficulties</a:t>
            </a:r>
          </a:p>
          <a:p>
            <a:pPr lvl="1"/>
            <a:r>
              <a:rPr lang="en-GB" sz="2500" dirty="0" smtClean="0"/>
              <a:t>Profound and Multiple Learning Difficulties</a:t>
            </a:r>
          </a:p>
          <a:p>
            <a:pPr lvl="1"/>
            <a:r>
              <a:rPr lang="en-GB" sz="2500" dirty="0" smtClean="0"/>
              <a:t>Specific Learning Difficulties (dyslexia, dyscalculia, dyspraxia)</a:t>
            </a:r>
            <a:endParaRPr lang="en-GB" sz="2500" dirty="0"/>
          </a:p>
        </p:txBody>
      </p:sp>
      <p:sp>
        <p:nvSpPr>
          <p:cNvPr id="7" name="TextBox 6"/>
          <p:cNvSpPr txBox="1"/>
          <p:nvPr/>
        </p:nvSpPr>
        <p:spPr>
          <a:xfrm>
            <a:off x="5865223" y="1567544"/>
            <a:ext cx="5488578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u="sng" dirty="0" smtClean="0">
                <a:solidFill>
                  <a:srgbClr val="00B050"/>
                </a:solidFill>
              </a:rPr>
              <a:t>Social, emotional and mental health difficulties</a:t>
            </a:r>
          </a:p>
          <a:p>
            <a:pPr lvl="1"/>
            <a:r>
              <a:rPr lang="en-GB" sz="2000" dirty="0" smtClean="0"/>
              <a:t>Anxiety, depression, self-harming, substance misuse, eating disorders, physical symptoms that are medically unexplained</a:t>
            </a:r>
          </a:p>
          <a:p>
            <a:pPr lvl="1"/>
            <a:r>
              <a:rPr lang="en-GB" sz="2000" dirty="0" smtClean="0"/>
              <a:t>Attention deficit disorder</a:t>
            </a:r>
          </a:p>
          <a:p>
            <a:pPr lvl="1"/>
            <a:r>
              <a:rPr lang="en-GB" sz="2000" dirty="0" smtClean="0"/>
              <a:t>Attention deficit hyperactivity disorder</a:t>
            </a:r>
          </a:p>
          <a:p>
            <a:pPr lvl="1"/>
            <a:r>
              <a:rPr lang="en-GB" sz="2000" dirty="0" smtClean="0"/>
              <a:t>Attachment disorder</a:t>
            </a:r>
            <a:endParaRPr lang="en-GB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5865223" y="4545874"/>
            <a:ext cx="4428308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u="sng" dirty="0" smtClean="0">
                <a:solidFill>
                  <a:srgbClr val="7030A0"/>
                </a:solidFill>
              </a:rPr>
              <a:t>Sensory/ physical </a:t>
            </a:r>
          </a:p>
          <a:p>
            <a:pPr lvl="1"/>
            <a:r>
              <a:rPr lang="en-GB" sz="2500" dirty="0" smtClean="0"/>
              <a:t>Hearing impaired</a:t>
            </a:r>
          </a:p>
          <a:p>
            <a:pPr lvl="1"/>
            <a:r>
              <a:rPr lang="en-GB" sz="2500" dirty="0" smtClean="0"/>
              <a:t>Vision impaired</a:t>
            </a:r>
          </a:p>
          <a:p>
            <a:pPr lvl="1"/>
            <a:r>
              <a:rPr lang="en-GB" sz="2500" dirty="0" smtClean="0"/>
              <a:t>Multi-sensory impairment</a:t>
            </a:r>
          </a:p>
          <a:p>
            <a:pPr lvl="1"/>
            <a:r>
              <a:rPr lang="en-GB" sz="2500" dirty="0" smtClean="0"/>
              <a:t>Physical disability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8725" y="5421313"/>
            <a:ext cx="2073275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78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151"/>
    </mc:Choice>
    <mc:Fallback xmlns="">
      <p:transition spd="slow" advTm="76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u="sng" dirty="0" smtClean="0"/>
              <a:t>SEND is everyone’s business 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38200" y="1690688"/>
            <a:ext cx="10515600" cy="2687400"/>
          </a:xfrm>
        </p:spPr>
        <p:txBody>
          <a:bodyPr>
            <a:normAutofit fontScale="92500"/>
          </a:bodyPr>
          <a:lstStyle/>
          <a:p>
            <a:r>
              <a:rPr lang="en-GB" dirty="0" smtClean="0"/>
              <a:t>All staff are </a:t>
            </a:r>
            <a:r>
              <a:rPr lang="en-GB" dirty="0"/>
              <a:t>r</a:t>
            </a:r>
            <a:r>
              <a:rPr lang="en-GB" dirty="0" smtClean="0"/>
              <a:t>esponsible </a:t>
            </a:r>
            <a:r>
              <a:rPr lang="en-GB" dirty="0"/>
              <a:t>and accountable for the progress and development of the pupils in their class. 6.36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High quality teaching, differentiated for individual pupils, is the first step in responding to pupils who may have SEN. Additional intervention cannot compensate for a lack of </a:t>
            </a:r>
            <a:r>
              <a:rPr lang="en-GB" i="1" dirty="0">
                <a:solidFill>
                  <a:srgbClr val="7030A0"/>
                </a:solidFill>
              </a:rPr>
              <a:t>good </a:t>
            </a:r>
            <a:r>
              <a:rPr lang="en-GB" i="1" dirty="0" smtClean="0">
                <a:solidFill>
                  <a:srgbClr val="7030A0"/>
                </a:solidFill>
              </a:rPr>
              <a:t>quality first </a:t>
            </a:r>
            <a:r>
              <a:rPr lang="en-GB" i="1" dirty="0">
                <a:solidFill>
                  <a:srgbClr val="7030A0"/>
                </a:solidFill>
              </a:rPr>
              <a:t>teaching</a:t>
            </a:r>
            <a:r>
              <a:rPr lang="en-GB" dirty="0"/>
              <a:t>. 6.37</a:t>
            </a:r>
          </a:p>
          <a:p>
            <a:endParaRPr lang="en-GB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981200" y="704088"/>
            <a:ext cx="82296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981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pic>
        <p:nvPicPr>
          <p:cNvPr id="6" name="Picture 2" descr="https://encrypted-tbn1.gstatic.com/images?q=tbn:ANd9GcRDqBOrPDwXjEA45WgmfUfdpI58JgPMSVxCbkimxbPV5DSBj6UZ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304" y="116632"/>
            <a:ext cx="1585558" cy="158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4145" y="4140830"/>
            <a:ext cx="5290729" cy="2603375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8725" y="5421313"/>
            <a:ext cx="2073275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36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062"/>
    </mc:Choice>
    <mc:Fallback xmlns="">
      <p:transition spd="slow" advTm="54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694611" cy="1325563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Differentiation!</a:t>
            </a:r>
            <a:br>
              <a:rPr lang="en-GB" dirty="0" smtClean="0"/>
            </a:br>
            <a:r>
              <a:rPr lang="en-GB" dirty="0" smtClean="0"/>
              <a:t>Quality first Teaching</a:t>
            </a:r>
            <a:endParaRPr lang="en-GB" dirty="0"/>
          </a:p>
        </p:txBody>
      </p:sp>
      <p:pic>
        <p:nvPicPr>
          <p:cNvPr id="5122" name="Picture 2" descr="https://beaumonttl.files.wordpress.com/2013/12/differentiation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805" y="159314"/>
            <a:ext cx="6543459" cy="505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8725" y="5421313"/>
            <a:ext cx="2073275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838199" y="5705343"/>
            <a:ext cx="75220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https://www.egfl.org.uk/sites/default/files/Services_for_children/SEND/Differentiation%20Nasen.pdf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33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772"/>
    </mc:Choice>
    <mc:Fallback xmlns="">
      <p:transition spd="slow" advTm="40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399" y="91655"/>
            <a:ext cx="7772400" cy="1143000"/>
          </a:xfrm>
        </p:spPr>
        <p:txBody>
          <a:bodyPr>
            <a:normAutofit/>
          </a:bodyPr>
          <a:lstStyle/>
          <a:p>
            <a:r>
              <a:rPr lang="en-GB" dirty="0" smtClean="0"/>
              <a:t>What the Code of Practice says…</a:t>
            </a:r>
            <a:endParaRPr lang="en-GB" dirty="0"/>
          </a:p>
        </p:txBody>
      </p:sp>
      <p:grpSp>
        <p:nvGrpSpPr>
          <p:cNvPr id="4" name="Group 3"/>
          <p:cNvGrpSpPr/>
          <p:nvPr/>
        </p:nvGrpSpPr>
        <p:grpSpPr>
          <a:xfrm>
            <a:off x="1981200" y="1234656"/>
            <a:ext cx="1114720" cy="1592456"/>
            <a:chOff x="0" y="374"/>
            <a:chExt cx="1114720" cy="1592456"/>
          </a:xfrm>
        </p:grpSpPr>
        <p:sp>
          <p:nvSpPr>
            <p:cNvPr id="20" name="Chevron 19"/>
            <p:cNvSpPr/>
            <p:nvPr/>
          </p:nvSpPr>
          <p:spPr>
            <a:xfrm rot="5400000">
              <a:off x="-238868" y="239242"/>
              <a:ext cx="1592456" cy="1114719"/>
            </a:xfrm>
            <a:prstGeom prst="chevron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Chevron 4"/>
            <p:cNvSpPr/>
            <p:nvPr/>
          </p:nvSpPr>
          <p:spPr>
            <a:xfrm>
              <a:off x="1" y="557734"/>
              <a:ext cx="1114719" cy="47773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985" tIns="6985" rIns="6985" bIns="6985" numCol="1" spcCol="1270" anchor="ctr" anchorCtr="0">
              <a:noAutofit/>
            </a:bodyPr>
            <a:lstStyle/>
            <a:p>
              <a:pPr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100"/>
                <a:t>QFT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095919" y="1234657"/>
            <a:ext cx="7114880" cy="1035096"/>
            <a:chOff x="1114719" y="375"/>
            <a:chExt cx="7114880" cy="1035096"/>
          </a:xfrm>
        </p:grpSpPr>
        <p:sp>
          <p:nvSpPr>
            <p:cNvPr id="18" name="Round Same Side Corner Rectangle 17"/>
            <p:cNvSpPr/>
            <p:nvPr/>
          </p:nvSpPr>
          <p:spPr>
            <a:xfrm rot="5400000">
              <a:off x="4154611" y="-3039517"/>
              <a:ext cx="1035096" cy="7114880"/>
            </a:xfrm>
            <a:prstGeom prst="round2SameRect">
              <a:avLst/>
            </a:prstGeom>
            <a:ln>
              <a:solidFill>
                <a:srgbClr val="FF9900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Round Same Side Corner Rectangle 6"/>
            <p:cNvSpPr/>
            <p:nvPr/>
          </p:nvSpPr>
          <p:spPr>
            <a:xfrm>
              <a:off x="1114720" y="50903"/>
              <a:ext cx="7064351" cy="9340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9525" rIns="9525" bIns="9525" numCol="1" spcCol="1270" anchor="ctr" anchorCtr="0">
              <a:noAutofit/>
            </a:bodyPr>
            <a:lstStyle/>
            <a:p>
              <a:pPr marL="114300" lvl="1" indent="-114300" defTabSz="6667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GB" sz="1500" dirty="0"/>
                <a:t>First response is Quality First Teaching- this is teaching targeted at the child’s area of need.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981200" y="2632772"/>
            <a:ext cx="1114720" cy="1592456"/>
            <a:chOff x="0" y="1398490"/>
            <a:chExt cx="1114720" cy="1592456"/>
          </a:xfrm>
        </p:grpSpPr>
        <p:sp>
          <p:nvSpPr>
            <p:cNvPr id="16" name="Chevron 15"/>
            <p:cNvSpPr/>
            <p:nvPr/>
          </p:nvSpPr>
          <p:spPr>
            <a:xfrm rot="5400000">
              <a:off x="-238868" y="1637358"/>
              <a:ext cx="1592456" cy="1114719"/>
            </a:xfrm>
            <a:prstGeom prst="chevron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Chevron 8"/>
            <p:cNvSpPr/>
            <p:nvPr/>
          </p:nvSpPr>
          <p:spPr>
            <a:xfrm>
              <a:off x="1" y="1955850"/>
              <a:ext cx="1114719" cy="47773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985" tIns="6985" rIns="6985" bIns="6985" numCol="1" spcCol="1270" anchor="ctr" anchorCtr="0">
              <a:noAutofit/>
            </a:bodyPr>
            <a:lstStyle/>
            <a:p>
              <a:pPr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100"/>
                <a:t>Progress Remains a Concern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095919" y="2632773"/>
            <a:ext cx="7114880" cy="1035096"/>
            <a:chOff x="1114719" y="1398491"/>
            <a:chExt cx="7114880" cy="1035096"/>
          </a:xfrm>
        </p:grpSpPr>
        <p:sp>
          <p:nvSpPr>
            <p:cNvPr id="14" name="Round Same Side Corner Rectangle 13"/>
            <p:cNvSpPr/>
            <p:nvPr/>
          </p:nvSpPr>
          <p:spPr>
            <a:xfrm rot="5400000">
              <a:off x="4154611" y="-1641401"/>
              <a:ext cx="1035096" cy="7114880"/>
            </a:xfrm>
            <a:prstGeom prst="round2Same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Round Same Side Corner Rectangle 10"/>
            <p:cNvSpPr/>
            <p:nvPr/>
          </p:nvSpPr>
          <p:spPr>
            <a:xfrm>
              <a:off x="1114720" y="1449019"/>
              <a:ext cx="7064351" cy="9340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9525" rIns="9525" bIns="9525" numCol="1" spcCol="1270" anchor="ctr" anchorCtr="0">
              <a:noAutofit/>
            </a:bodyPr>
            <a:lstStyle/>
            <a:p>
              <a:pPr marL="114300" lvl="1" indent="-114300" defTabSz="6667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GB" sz="1500" dirty="0"/>
                <a:t>Teacher, together with the SENCO assesses whether the child has SEN.</a:t>
              </a:r>
            </a:p>
            <a:p>
              <a:pPr marL="114300" lvl="1" indent="-114300" defTabSz="6667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GB" sz="1500" dirty="0"/>
                <a:t>Views of parents and pupils will be sought.</a:t>
              </a:r>
            </a:p>
            <a:p>
              <a:pPr marL="114300" lvl="1" indent="-114300" defTabSz="6667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GB" sz="1500" dirty="0"/>
                <a:t>Rigorous intervention and additional teaching.</a:t>
              </a:r>
            </a:p>
            <a:p>
              <a:pPr marL="114300" lvl="1" indent="-114300" defTabSz="6667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GB" sz="1500" dirty="0"/>
                <a:t>No delay in intervention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981200" y="4030888"/>
            <a:ext cx="1114720" cy="1592456"/>
            <a:chOff x="0" y="2796606"/>
            <a:chExt cx="1114720" cy="1592456"/>
          </a:xfrm>
        </p:grpSpPr>
        <p:sp>
          <p:nvSpPr>
            <p:cNvPr id="12" name="Chevron 11"/>
            <p:cNvSpPr/>
            <p:nvPr/>
          </p:nvSpPr>
          <p:spPr>
            <a:xfrm rot="5400000">
              <a:off x="-238868" y="3035474"/>
              <a:ext cx="1592456" cy="1114719"/>
            </a:xfrm>
            <a:prstGeom prst="chevron">
              <a:avLst/>
            </a:prstGeom>
            <a:solidFill>
              <a:schemeClr val="tx2"/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Chevron 12"/>
            <p:cNvSpPr/>
            <p:nvPr/>
          </p:nvSpPr>
          <p:spPr>
            <a:xfrm>
              <a:off x="1" y="3353966"/>
              <a:ext cx="1114719" cy="47773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985" tIns="6985" rIns="6985" bIns="6985" numCol="1" spcCol="1270" anchor="ctr" anchorCtr="0">
              <a:noAutofit/>
            </a:bodyPr>
            <a:lstStyle/>
            <a:p>
              <a:pPr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100"/>
                <a:t>SEN Support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095919" y="4030889"/>
            <a:ext cx="7114880" cy="1035096"/>
            <a:chOff x="1114719" y="2796607"/>
            <a:chExt cx="7114880" cy="1035096"/>
          </a:xfrm>
        </p:grpSpPr>
        <p:sp>
          <p:nvSpPr>
            <p:cNvPr id="10" name="Round Same Side Corner Rectangle 9"/>
            <p:cNvSpPr/>
            <p:nvPr/>
          </p:nvSpPr>
          <p:spPr>
            <a:xfrm rot="5400000">
              <a:off x="4154611" y="-243285"/>
              <a:ext cx="1035096" cy="7114880"/>
            </a:xfrm>
            <a:prstGeom prst="round2Same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Round Same Side Corner Rectangle 14"/>
            <p:cNvSpPr/>
            <p:nvPr/>
          </p:nvSpPr>
          <p:spPr>
            <a:xfrm>
              <a:off x="1114720" y="2847135"/>
              <a:ext cx="7064351" cy="93403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9525" rIns="9525" bIns="9525" numCol="1" spcCol="1270" anchor="ctr" anchorCtr="0">
              <a:noAutofit/>
            </a:bodyPr>
            <a:lstStyle/>
            <a:p>
              <a:pPr marL="114300" lvl="1" indent="-114300" defTabSz="6667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GB" sz="1500" dirty="0"/>
                <a:t>Action to remove barriers to learning.</a:t>
              </a:r>
            </a:p>
            <a:p>
              <a:pPr marL="114300" lvl="1" indent="-114300" defTabSz="6667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GB" sz="1500" dirty="0"/>
                <a:t>Aim: Secure good outcomes for children.</a:t>
              </a:r>
            </a:p>
            <a:p>
              <a:pPr marL="114300" lvl="1" indent="-114300" defTabSz="6667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GB" sz="1500" dirty="0"/>
                <a:t>Support takes the form of a 4 part cycle: Assess, Plan, Do, Review.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339633" y="5673873"/>
            <a:ext cx="106331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SEND Strategy Toolkit has a whole host of quality first teaching strategies for you to access </a:t>
            </a:r>
          </a:p>
          <a:p>
            <a:r>
              <a:rPr lang="en-GB" dirty="0" smtClean="0"/>
              <a:t>Dimensions for learning also has lots of resources </a:t>
            </a:r>
            <a:r>
              <a:rPr lang="en-GB" dirty="0" smtClean="0">
                <a:hlinkClick r:id="rId5"/>
              </a:rPr>
              <a:t>https://localoffer.haltonchildrenstrust.co.uk/schools-colleges-post16/useful-information-documents/send-halton-graduated-approach-and-strategy-toolkit/</a:t>
            </a:r>
            <a:endParaRPr lang="en-GB" dirty="0" smtClean="0"/>
          </a:p>
          <a:p>
            <a:endParaRPr lang="en-GB" dirty="0"/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9869" y="6165669"/>
            <a:ext cx="1052131" cy="766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95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785"/>
    </mc:Choice>
    <mc:Fallback xmlns="">
      <p:transition spd="slow" advTm="137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239186" y="144218"/>
            <a:ext cx="82296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Assess, plan, do, review</a:t>
            </a:r>
          </a:p>
        </p:txBody>
      </p:sp>
      <p:graphicFrame>
        <p:nvGraphicFramePr>
          <p:cNvPr id="5" name="Diagram 4"/>
          <p:cNvGraphicFramePr/>
          <p:nvPr>
            <p:extLst/>
          </p:nvPr>
        </p:nvGraphicFramePr>
        <p:xfrm>
          <a:off x="2927648" y="2276872"/>
          <a:ext cx="6127576" cy="3976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523311" y="2111396"/>
            <a:ext cx="2016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Has the child made </a:t>
            </a:r>
            <a:r>
              <a:rPr lang="en-GB" b="1" u="sng" dirty="0" smtClean="0"/>
              <a:t>progress</a:t>
            </a:r>
            <a:r>
              <a:rPr lang="en-GB" dirty="0" smtClean="0"/>
              <a:t>? Is more needed? 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7206740" y="1711021"/>
            <a:ext cx="32620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Growing </a:t>
            </a:r>
            <a:r>
              <a:rPr lang="en-GB" b="1" u="sng" dirty="0"/>
              <a:t>understanding of pupil’s </a:t>
            </a:r>
            <a:r>
              <a:rPr lang="en-GB" b="1" u="sng" dirty="0" smtClean="0"/>
              <a:t>needs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Observe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Use assessment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Identify need 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8595033" y="4444642"/>
            <a:ext cx="23339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Growing understanding of </a:t>
            </a:r>
            <a:r>
              <a:rPr lang="en-GB" b="1" u="sng" dirty="0"/>
              <a:t>what teaching approaches work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39616" y="5229200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Growing understanding of </a:t>
            </a:r>
            <a:r>
              <a:rPr lang="en-GB" b="1" u="sng" dirty="0"/>
              <a:t>effective support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8725" y="5421313"/>
            <a:ext cx="2073275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86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256"/>
    </mc:Choice>
    <mc:Fallback xmlns="">
      <p:transition spd="slow" advTm="84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u="sng" dirty="0" smtClean="0"/>
              <a:t>I have a child with SEND in my class what do I do?????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8841377" cy="4351338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GB" dirty="0" smtClean="0"/>
              <a:t>Know the child’s strengths and what they enjoy</a:t>
            </a:r>
          </a:p>
          <a:p>
            <a:pPr marL="514350" indent="-514350">
              <a:buAutoNum type="arabicPeriod"/>
            </a:pPr>
            <a:r>
              <a:rPr lang="en-GB" dirty="0" smtClean="0"/>
              <a:t>What is the barrier to their learning, education, functioning? </a:t>
            </a:r>
          </a:p>
          <a:p>
            <a:pPr marL="514350" indent="-514350">
              <a:buAutoNum type="arabicPeriod"/>
            </a:pPr>
            <a:r>
              <a:rPr lang="en-GB" dirty="0" smtClean="0"/>
              <a:t>Gather evidence, observations and information </a:t>
            </a:r>
          </a:p>
          <a:p>
            <a:pPr marL="514350" indent="-514350">
              <a:buAutoNum type="arabicPeriod"/>
            </a:pPr>
            <a:r>
              <a:rPr lang="en-GB" dirty="0" smtClean="0"/>
              <a:t>Make sure you have tried all quality first teaching strategies (strategy toolkit on Halton Local Offer)</a:t>
            </a:r>
          </a:p>
          <a:p>
            <a:pPr marL="514350" indent="-514350">
              <a:buAutoNum type="arabicPeriod"/>
            </a:pPr>
            <a:r>
              <a:rPr lang="en-GB" dirty="0" smtClean="0"/>
              <a:t>Liaise with the SENCO and family </a:t>
            </a:r>
          </a:p>
          <a:p>
            <a:pPr marL="514350" indent="-514350">
              <a:buAutoNum type="arabicPeriod"/>
            </a:pPr>
            <a:r>
              <a:rPr lang="en-GB" dirty="0" smtClean="0"/>
              <a:t>Put together a SEND Support plan which has been agreed by everyone </a:t>
            </a:r>
            <a:endParaRPr lang="en-GB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8725" y="5421313"/>
            <a:ext cx="2073275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3268" y="1349012"/>
            <a:ext cx="3314700" cy="230505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9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210"/>
    </mc:Choice>
    <mc:Fallback xmlns="">
      <p:transition spd="slow" advTm="83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|8.9|7.6|8.9|15.1|21|1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1|1.1|3.3|2.1|1.8|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31B7933F45B7488FDC2D0316E1B162" ma:contentTypeVersion="3" ma:contentTypeDescription="Create a new document." ma:contentTypeScope="" ma:versionID="9817ee9e97d98974e3b8a0811880f52f">
  <xsd:schema xmlns:xsd="http://www.w3.org/2001/XMLSchema" xmlns:xs="http://www.w3.org/2001/XMLSchema" xmlns:p="http://schemas.microsoft.com/office/2006/metadata/properties" xmlns:ns1="http://schemas.microsoft.com/sharepoint/v3" xmlns:ns2="752ecd1f-4185-4f2a-9830-15d3ce795b03" xmlns:ns3="9e14bc9f-d43a-4562-9a47-6bccc43a8b23" targetNamespace="http://schemas.microsoft.com/office/2006/metadata/properties" ma:root="true" ma:fieldsID="337390625865b6632969e5e1d3c9a821" ns1:_="" ns2:_="" ns3:_="">
    <xsd:import namespace="http://schemas.microsoft.com/sharepoint/v3"/>
    <xsd:import namespace="752ecd1f-4185-4f2a-9830-15d3ce795b03"/>
    <xsd:import namespace="9e14bc9f-d43a-4562-9a47-6bccc43a8b2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38D7918E8D62_DiskName" minOccurs="0"/>
                <xsd:element ref="ns1:FileShareFlag" minOccurs="0"/>
                <xsd:element ref="ns1:LargeFileSiz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FileShareFlag" ma:index="12" nillable="true" ma:displayName="File Share Flag" ma:default="0.0" ma:hidden="true" ma:internalName="_x0024_Resources_x003a_FSDLResources_x002c_VDL_FileShareFlag_x003b_" ma:readOnly="true">
      <xsd:simpleType>
        <xsd:restriction base="dms:Number"/>
      </xsd:simpleType>
    </xsd:element>
    <xsd:element name="LargeFileSize" ma:index="13" nillable="true" ma:displayName="Linked File Size" ma:hidden="true" ma:internalName="LargeFileSiz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2ecd1f-4185-4f2a-9830-15d3ce795b0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14bc9f-d43a-4562-9a47-6bccc43a8b23" elementFormDefault="qualified">
    <xsd:import namespace="http://schemas.microsoft.com/office/2006/documentManagement/types"/>
    <xsd:import namespace="http://schemas.microsoft.com/office/infopath/2007/PartnerControls"/>
    <xsd:element name="38D7918E8D62_DiskName" ma:index="11" nillable="true" ma:displayName="DiskName" ma:description="" ma:hidden="true" ma:internalName="DiskName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136D002-C748-49B0-A7B1-733D6FE8174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52ecd1f-4185-4f2a-9830-15d3ce795b03"/>
    <ds:schemaRef ds:uri="9e14bc9f-d43a-4562-9a47-6bccc43a8b2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81F3BD9-5FE8-43EA-AF14-9BBE306C64A5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169BDB05-FB8D-46A6-8804-83EBD6A06EA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786</TotalTime>
  <Words>1260</Words>
  <Application>Microsoft Office PowerPoint</Application>
  <PresentationFormat>Widescreen</PresentationFormat>
  <Paragraphs>213</Paragraphs>
  <Slides>21</Slides>
  <Notes>17</Notes>
  <HiddenSlides>0</HiddenSlides>
  <MMClips>22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Wingdings 2</vt:lpstr>
      <vt:lpstr>Office Theme</vt:lpstr>
      <vt:lpstr>Writing SMART outcomes and SEND Support Plans </vt:lpstr>
      <vt:lpstr>Session aims today:</vt:lpstr>
      <vt:lpstr>Definition: What is SEND?</vt:lpstr>
      <vt:lpstr>Categories of need</vt:lpstr>
      <vt:lpstr>SEND is everyone’s business </vt:lpstr>
      <vt:lpstr>Differentiation! Quality first Teaching</vt:lpstr>
      <vt:lpstr>What the Code of Practice says…</vt:lpstr>
      <vt:lpstr>PowerPoint Presentation</vt:lpstr>
      <vt:lpstr>I have a child with SEND in my class what do I do?????</vt:lpstr>
      <vt:lpstr>SEN Support Plans</vt:lpstr>
      <vt:lpstr>Outcomes</vt:lpstr>
      <vt:lpstr>Misinterpretations!!! Be specific </vt:lpstr>
      <vt:lpstr>Examples of use of ‘woolly’ terminology and how it leads to outcomes which are not SMART</vt:lpstr>
      <vt:lpstr>Writing SMART: consider the following…</vt:lpstr>
      <vt:lpstr>What do we mean by ‘conditions’-Types of prompts</vt:lpstr>
      <vt:lpstr>‘Alice will independently participate, in a small group activity, for a short period of time’</vt:lpstr>
      <vt:lpstr>‘Joshua will develop his fine and gross motor skills’ </vt:lpstr>
      <vt:lpstr>PowerPoint Presentation</vt:lpstr>
      <vt:lpstr>External agency support </vt:lpstr>
      <vt:lpstr>The building blocks for learning </vt:lpstr>
      <vt:lpstr>PowerPoint Presentation</vt:lpstr>
    </vt:vector>
  </TitlesOfParts>
  <Company>Halton Borough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write SMART targets and SEND Support Plans</dc:title>
  <dc:creator>Stacey Holleran</dc:creator>
  <cp:lastModifiedBy>Lisa Mart</cp:lastModifiedBy>
  <cp:revision>59</cp:revision>
  <cp:lastPrinted>2021-11-23T14:06:26Z</cp:lastPrinted>
  <dcterms:created xsi:type="dcterms:W3CDTF">2021-04-20T15:48:45Z</dcterms:created>
  <dcterms:modified xsi:type="dcterms:W3CDTF">2022-01-19T16:17:05Z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0x0101001831B7933F45B7488FDC2D0316E1B162</vt:lpwstr>
  </property>
  <property fmtid="{D5CDD505-2E9C-101B-9397-08002B2CF9AE}" pid="3" name="_MarkAsFinal">
    <vt:bool>true</vt:bool>
  </property>
</Properties>
</file>