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73" r:id="rId4"/>
    <p:sldId id="259" r:id="rId5"/>
    <p:sldId id="280" r:id="rId6"/>
    <p:sldId id="277" r:id="rId7"/>
    <p:sldId id="279" r:id="rId8"/>
    <p:sldId id="281" r:id="rId9"/>
    <p:sldId id="262" r:id="rId10"/>
    <p:sldId id="284" r:id="rId11"/>
    <p:sldId id="275" r:id="rId12"/>
    <p:sldId id="263" r:id="rId13"/>
    <p:sldId id="282" r:id="rId14"/>
    <p:sldId id="264" r:id="rId15"/>
    <p:sldId id="285" r:id="rId16"/>
    <p:sldId id="28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8" autoAdjust="0"/>
    <p:restoredTop sz="94660"/>
  </p:normalViewPr>
  <p:slideViewPr>
    <p:cSldViewPr snapToGrid="0">
      <p:cViewPr varScale="1">
        <p:scale>
          <a:sx n="115" d="100"/>
          <a:sy n="115" d="100"/>
        </p:scale>
        <p:origin x="10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a:xfrm>
            <a:off x="5332412" y="5883275"/>
            <a:ext cx="4324044" cy="365125"/>
          </a:xfrm>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1078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F0ABA9-8D3B-45E8-A447-47ACA85A12C7}"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31355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681791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3718505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776282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357408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380411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1805283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09529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951856" y="5867131"/>
            <a:ext cx="551167" cy="365125"/>
          </a:xfrm>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849020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F0ABA9-8D3B-45E8-A447-47ACA85A12C7}" type="datetimeFigureOut">
              <a:rPr lang="en-GB" smtClean="0"/>
              <a:t>29/10/2021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608546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F0ABA9-8D3B-45E8-A447-47ACA85A12C7}"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317255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CF0ABA9-8D3B-45E8-A447-47ACA85A12C7}" type="datetimeFigureOut">
              <a:rPr lang="en-GB" smtClean="0"/>
              <a:t>29/10/2021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3644111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CF0ABA9-8D3B-45E8-A447-47ACA85A12C7}" type="datetimeFigureOut">
              <a:rPr lang="en-GB" smtClean="0"/>
              <a:t>29/10/2021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156472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F0ABA9-8D3B-45E8-A447-47ACA85A12C7}" type="datetimeFigureOut">
              <a:rPr lang="en-GB" smtClean="0"/>
              <a:t>29/10/2021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8732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F0ABA9-8D3B-45E8-A447-47ACA85A12C7}"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2037396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9CF0ABA9-8D3B-45E8-A447-47ACA85A12C7}" type="datetimeFigureOut">
              <a:rPr lang="en-GB" smtClean="0"/>
              <a:t>29/10/2021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EC74A3A-0CE4-47B3-BACF-18681C597C65}" type="slidenum">
              <a:rPr lang="en-GB" smtClean="0"/>
              <a:t>‹#›</a:t>
            </a:fld>
            <a:endParaRPr lang="en-GB"/>
          </a:p>
        </p:txBody>
      </p:sp>
    </p:spTree>
    <p:extLst>
      <p:ext uri="{BB962C8B-B14F-4D97-AF65-F5344CB8AC3E}">
        <p14:creationId xmlns:p14="http://schemas.microsoft.com/office/powerpoint/2010/main" val="3907844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0ABA9-8D3B-45E8-A447-47ACA85A12C7}" type="datetimeFigureOut">
              <a:rPr lang="en-GB" smtClean="0"/>
              <a:t>29/10/2021</a:t>
            </a:fld>
            <a:endParaRPr lang="en-GB"/>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C74A3A-0CE4-47B3-BACF-18681C597C65}" type="slidenum">
              <a:rPr lang="en-GB" smtClean="0"/>
              <a:t>‹#›</a:t>
            </a:fld>
            <a:endParaRPr lang="en-GB"/>
          </a:p>
        </p:txBody>
      </p:sp>
    </p:spTree>
    <p:extLst>
      <p:ext uri="{BB962C8B-B14F-4D97-AF65-F5344CB8AC3E}">
        <p14:creationId xmlns:p14="http://schemas.microsoft.com/office/powerpoint/2010/main" val="35493090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eysendco@halton.gov.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effectLst>
                  <a:outerShdw blurRad="38100" dist="38100" dir="2700000" algn="tl">
                    <a:srgbClr val="000000">
                      <a:alpha val="43137"/>
                    </a:srgbClr>
                  </a:outerShdw>
                </a:effectLst>
              </a:rPr>
              <a:t>A Revised </a:t>
            </a:r>
            <a:r>
              <a:rPr lang="en-GB" b="1" dirty="0">
                <a:effectLst>
                  <a:outerShdw blurRad="38100" dist="38100" dir="2700000" algn="tl">
                    <a:srgbClr val="000000">
                      <a:alpha val="43137"/>
                    </a:srgbClr>
                  </a:outerShdw>
                </a:effectLst>
              </a:rPr>
              <a:t>A</a:t>
            </a:r>
            <a:r>
              <a:rPr lang="en-GB" b="1" dirty="0" smtClean="0">
                <a:effectLst>
                  <a:outerShdw blurRad="38100" dist="38100" dir="2700000" algn="tl">
                    <a:srgbClr val="000000">
                      <a:alpha val="43137"/>
                    </a:srgbClr>
                  </a:outerShdw>
                </a:effectLst>
              </a:rPr>
              <a:t>pproach to SEND in the Early Years </a:t>
            </a:r>
            <a:endParaRPr lang="en-GB"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GB" dirty="0" smtClean="0"/>
          </a:p>
          <a:p>
            <a:r>
              <a:rPr lang="en-GB" dirty="0" smtClean="0"/>
              <a:t>Presented by:</a:t>
            </a:r>
          </a:p>
          <a:p>
            <a:r>
              <a:rPr lang="en-GB" dirty="0" smtClean="0"/>
              <a:t>Gail Vaughan-Hodkinson – Early Years Team Lead</a:t>
            </a:r>
            <a:endParaRPr lang="en-GB" dirty="0"/>
          </a:p>
        </p:txBody>
      </p:sp>
      <p:pic>
        <p:nvPicPr>
          <p:cNvPr id="5" name="Picture 4"/>
          <p:cNvPicPr>
            <a:picLocks noChangeAspect="1"/>
          </p:cNvPicPr>
          <p:nvPr/>
        </p:nvPicPr>
        <p:blipFill>
          <a:blip r:embed="rId2"/>
          <a:stretch>
            <a:fillRect/>
          </a:stretch>
        </p:blipFill>
        <p:spPr>
          <a:xfrm>
            <a:off x="9952072" y="5387064"/>
            <a:ext cx="1902117" cy="1225402"/>
          </a:xfrm>
          <a:prstGeom prst="rect">
            <a:avLst/>
          </a:prstGeom>
        </p:spPr>
      </p:pic>
    </p:spTree>
    <p:extLst>
      <p:ext uri="{BB962C8B-B14F-4D97-AF65-F5344CB8AC3E}">
        <p14:creationId xmlns:p14="http://schemas.microsoft.com/office/powerpoint/2010/main" val="2103569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0" y="782683"/>
            <a:ext cx="10018713" cy="1752599"/>
          </a:xfrm>
        </p:spPr>
        <p:txBody>
          <a:bodyPr/>
          <a:lstStyle/>
          <a:p>
            <a:r>
              <a:rPr lang="en-GB" b="1" dirty="0">
                <a:effectLst>
                  <a:outerShdw blurRad="38100" dist="38100" dir="2700000" algn="tl">
                    <a:srgbClr val="000000">
                      <a:alpha val="43137"/>
                    </a:srgbClr>
                  </a:outerShdw>
                </a:effectLst>
              </a:rPr>
              <a:t>The Role of the Early Years Area SENCO</a:t>
            </a:r>
          </a:p>
        </p:txBody>
      </p:sp>
      <p:sp>
        <p:nvSpPr>
          <p:cNvPr id="3" name="Content Placeholder 2"/>
          <p:cNvSpPr>
            <a:spLocks noGrp="1"/>
          </p:cNvSpPr>
          <p:nvPr>
            <p:ph idx="1"/>
          </p:nvPr>
        </p:nvSpPr>
        <p:spPr>
          <a:xfrm>
            <a:off x="1484311" y="2438399"/>
            <a:ext cx="10018713" cy="3588327"/>
          </a:xfrm>
          <a:ln w="76200">
            <a:solidFill>
              <a:schemeClr val="accent3">
                <a:lumMod val="60000"/>
                <a:lumOff val="40000"/>
              </a:schemeClr>
            </a:solidFill>
          </a:ln>
          <a:effectLst>
            <a:glow rad="228600">
              <a:schemeClr val="accent5">
                <a:satMod val="175000"/>
                <a:alpha val="40000"/>
              </a:schemeClr>
            </a:glow>
          </a:effectLst>
        </p:spPr>
        <p:txBody>
          <a:bodyPr>
            <a:normAutofit lnSpcReduction="10000"/>
          </a:bodyPr>
          <a:lstStyle/>
          <a:p>
            <a:pPr marL="0" indent="0">
              <a:buNone/>
            </a:pPr>
            <a:r>
              <a:rPr lang="en-GB" dirty="0" smtClean="0"/>
              <a:t>In the SEND Code of Practice it states:-</a:t>
            </a:r>
          </a:p>
          <a:p>
            <a:pPr marL="0" indent="0">
              <a:buNone/>
            </a:pPr>
            <a:r>
              <a:rPr lang="en-GB" dirty="0" smtClean="0"/>
              <a:t>‘To </a:t>
            </a:r>
            <a:r>
              <a:rPr lang="en-GB" dirty="0"/>
              <a:t>fulfil their role in identifying and planning for the needs of children with SEN, local authorities should ensure that there is sufficient expertise and experience amongst local early years providers to support children with SEN. </a:t>
            </a:r>
            <a:r>
              <a:rPr lang="en-GB" b="1" dirty="0"/>
              <a:t>Local authorities often make use of Area SENCOs to provide advice and guidance to early years providers on the development of inclusive early learning environments</a:t>
            </a:r>
            <a:r>
              <a:rPr lang="en-GB" dirty="0"/>
              <a:t>. The Area SENCO helps make the links between education, health and social care to facilitate appropriate early provision for children with SEN and their transition to compulsory </a:t>
            </a:r>
            <a:r>
              <a:rPr lang="en-GB" dirty="0" smtClean="0"/>
              <a:t>schooling’. </a:t>
            </a:r>
            <a:r>
              <a:rPr lang="en-GB" dirty="0"/>
              <a:t>(5.55)</a:t>
            </a:r>
          </a:p>
          <a:p>
            <a:endParaRPr lang="en-GB" dirty="0"/>
          </a:p>
        </p:txBody>
      </p:sp>
      <p:pic>
        <p:nvPicPr>
          <p:cNvPr id="4" name="Picture 3"/>
          <p:cNvPicPr>
            <a:picLocks noChangeAspect="1"/>
          </p:cNvPicPr>
          <p:nvPr/>
        </p:nvPicPr>
        <p:blipFill>
          <a:blip r:embed="rId2"/>
          <a:stretch>
            <a:fillRect/>
          </a:stretch>
        </p:blipFill>
        <p:spPr>
          <a:xfrm>
            <a:off x="10889068" y="111033"/>
            <a:ext cx="1227909" cy="1499508"/>
          </a:xfrm>
          <a:prstGeom prst="rect">
            <a:avLst/>
          </a:prstGeom>
        </p:spPr>
      </p:pic>
      <p:pic>
        <p:nvPicPr>
          <p:cNvPr id="5" name="Picture 4"/>
          <p:cNvPicPr>
            <a:picLocks noChangeAspect="1"/>
          </p:cNvPicPr>
          <p:nvPr/>
        </p:nvPicPr>
        <p:blipFill>
          <a:blip r:embed="rId3"/>
          <a:stretch>
            <a:fillRect/>
          </a:stretch>
        </p:blipFill>
        <p:spPr>
          <a:xfrm>
            <a:off x="10371909" y="5747657"/>
            <a:ext cx="1586784" cy="1011118"/>
          </a:xfrm>
          <a:prstGeom prst="rect">
            <a:avLst/>
          </a:prstGeom>
        </p:spPr>
      </p:pic>
    </p:spTree>
    <p:extLst>
      <p:ext uri="{BB962C8B-B14F-4D97-AF65-F5344CB8AC3E}">
        <p14:creationId xmlns:p14="http://schemas.microsoft.com/office/powerpoint/2010/main" val="2873905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The </a:t>
            </a:r>
            <a:r>
              <a:rPr lang="en-GB" b="1" dirty="0">
                <a:effectLst>
                  <a:outerShdw blurRad="38100" dist="38100" dir="2700000" algn="tl">
                    <a:srgbClr val="000000">
                      <a:alpha val="43137"/>
                    </a:srgbClr>
                  </a:outerShdw>
                </a:effectLst>
              </a:rPr>
              <a:t>Role of the Early Years Area SENCO</a:t>
            </a:r>
          </a:p>
        </p:txBody>
      </p:sp>
      <p:sp>
        <p:nvSpPr>
          <p:cNvPr id="3" name="Content Placeholder 2"/>
          <p:cNvSpPr>
            <a:spLocks noGrp="1"/>
          </p:cNvSpPr>
          <p:nvPr>
            <p:ph idx="1"/>
          </p:nvPr>
        </p:nvSpPr>
        <p:spPr>
          <a:xfrm>
            <a:off x="1484310" y="2272937"/>
            <a:ext cx="10018713" cy="3670663"/>
          </a:xfrm>
          <a:ln w="76200">
            <a:solidFill>
              <a:schemeClr val="accent2">
                <a:lumMod val="60000"/>
                <a:lumOff val="40000"/>
              </a:schemeClr>
            </a:solidFill>
          </a:ln>
          <a:effectLst>
            <a:glow rad="228600">
              <a:schemeClr val="accent5">
                <a:satMod val="175000"/>
                <a:alpha val="40000"/>
              </a:schemeClr>
            </a:glow>
            <a:outerShdw blurRad="152400" dist="317500" dir="5400000" sx="90000" sy="-19000" rotWithShape="0">
              <a:prstClr val="black">
                <a:alpha val="15000"/>
              </a:prstClr>
            </a:outerShdw>
          </a:effectLst>
        </p:spPr>
        <p:txBody>
          <a:bodyPr>
            <a:normAutofit/>
          </a:bodyPr>
          <a:lstStyle/>
          <a:p>
            <a:r>
              <a:rPr lang="en-GB" dirty="0" smtClean="0"/>
              <a:t>Historically the role of the Early Years Area SENCO was carried out by a team of Consultant Teachers;</a:t>
            </a:r>
          </a:p>
          <a:p>
            <a:r>
              <a:rPr lang="en-GB" dirty="0" smtClean="0"/>
              <a:t>The role now sits within the Early Years Team and is shared between Karen Hardman, Andrea Corcoran, Claire Lomax and Gail Vaughan-Hodkinson;</a:t>
            </a:r>
          </a:p>
          <a:p>
            <a:r>
              <a:rPr lang="en-GB" dirty="0" smtClean="0"/>
              <a:t>To access support from the EY Area SENCO, </a:t>
            </a:r>
            <a:r>
              <a:rPr lang="en-GB" smtClean="0"/>
              <a:t>email </a:t>
            </a:r>
            <a:r>
              <a:rPr lang="en-GB" smtClean="0">
                <a:hlinkClick r:id="rId2"/>
              </a:rPr>
              <a:t>eysendco@halton.gov.uk</a:t>
            </a:r>
            <a:endParaRPr lang="en-GB" dirty="0" smtClean="0"/>
          </a:p>
          <a:p>
            <a:r>
              <a:rPr lang="en-GB" dirty="0" smtClean="0"/>
              <a:t>The role is very specific and separate from that carried out by the specialist services.</a:t>
            </a:r>
          </a:p>
        </p:txBody>
      </p:sp>
      <p:pic>
        <p:nvPicPr>
          <p:cNvPr id="4" name="Picture 3"/>
          <p:cNvPicPr>
            <a:picLocks noChangeAspect="1"/>
          </p:cNvPicPr>
          <p:nvPr/>
        </p:nvPicPr>
        <p:blipFill>
          <a:blip r:embed="rId3"/>
          <a:stretch>
            <a:fillRect/>
          </a:stretch>
        </p:blipFill>
        <p:spPr>
          <a:xfrm>
            <a:off x="9991261" y="5468059"/>
            <a:ext cx="1902117" cy="1225402"/>
          </a:xfrm>
          <a:prstGeom prst="rect">
            <a:avLst/>
          </a:prstGeom>
        </p:spPr>
      </p:pic>
    </p:spTree>
    <p:extLst>
      <p:ext uri="{BB962C8B-B14F-4D97-AF65-F5344CB8AC3E}">
        <p14:creationId xmlns:p14="http://schemas.microsoft.com/office/powerpoint/2010/main" val="179781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274320"/>
            <a:ext cx="10018713" cy="1293223"/>
          </a:xfrm>
        </p:spPr>
        <p:txBody>
          <a:bodyPr/>
          <a:lstStyle/>
          <a:p>
            <a:r>
              <a:rPr lang="en-GB" b="1" dirty="0" smtClean="0">
                <a:effectLst>
                  <a:outerShdw blurRad="38100" dist="38100" dir="2700000" algn="tl">
                    <a:srgbClr val="000000">
                      <a:alpha val="43137"/>
                    </a:srgbClr>
                  </a:outerShdw>
                </a:effectLst>
              </a:rPr>
              <a:t>The Role of the Early Years Area SENCO</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93668" y="1711234"/>
            <a:ext cx="9909355" cy="4519749"/>
          </a:xfrm>
          <a:ln w="57150">
            <a:solidFill>
              <a:schemeClr val="accent3">
                <a:lumMod val="60000"/>
                <a:lumOff val="40000"/>
              </a:schemeClr>
            </a:solidFill>
          </a:ln>
          <a:effectLst>
            <a:glow rad="228600">
              <a:schemeClr val="accent5">
                <a:satMod val="175000"/>
                <a:alpha val="40000"/>
              </a:schemeClr>
            </a:glow>
            <a:outerShdw blurRad="152400" dist="317500" dir="5400000" sx="90000" sy="-19000" rotWithShape="0">
              <a:prstClr val="black">
                <a:alpha val="15000"/>
              </a:prstClr>
            </a:outerShdw>
          </a:effectLst>
        </p:spPr>
        <p:txBody>
          <a:bodyPr>
            <a:normAutofit fontScale="92500" lnSpcReduction="20000"/>
          </a:bodyPr>
          <a:lstStyle/>
          <a:p>
            <a:pPr marL="0" indent="0">
              <a:buNone/>
            </a:pPr>
            <a:r>
              <a:rPr lang="en-GB" dirty="0" smtClean="0"/>
              <a:t>The role of the Area SENCO includes:</a:t>
            </a:r>
          </a:p>
          <a:p>
            <a:r>
              <a:rPr lang="en-GB" dirty="0" smtClean="0"/>
              <a:t>Providing </a:t>
            </a:r>
            <a:r>
              <a:rPr lang="en-GB" dirty="0"/>
              <a:t>advice </a:t>
            </a:r>
            <a:r>
              <a:rPr lang="en-GB" dirty="0" smtClean="0"/>
              <a:t>to </a:t>
            </a:r>
            <a:r>
              <a:rPr lang="en-GB" dirty="0"/>
              <a:t>early years settings about approaches to identification, assessment and intervention within the SEN Code of </a:t>
            </a:r>
            <a:r>
              <a:rPr lang="en-GB" dirty="0" smtClean="0"/>
              <a:t>Practice and Early Years Graduated approach;</a:t>
            </a:r>
          </a:p>
          <a:p>
            <a:r>
              <a:rPr lang="en-GB" dirty="0" smtClean="0"/>
              <a:t> Providing advice to SENCOs to ensure arrangements </a:t>
            </a:r>
            <a:r>
              <a:rPr lang="en-GB" dirty="0"/>
              <a:t>are in place to support children with </a:t>
            </a:r>
            <a:r>
              <a:rPr lang="en-GB" dirty="0" smtClean="0"/>
              <a:t>SEN;</a:t>
            </a:r>
          </a:p>
          <a:p>
            <a:r>
              <a:rPr lang="en-GB" dirty="0" smtClean="0"/>
              <a:t>Supporting </a:t>
            </a:r>
            <a:r>
              <a:rPr lang="en-GB" dirty="0"/>
              <a:t>the development and </a:t>
            </a:r>
            <a:r>
              <a:rPr lang="en-GB" dirty="0" smtClean="0"/>
              <a:t>dissemination of good practice through SENCO </a:t>
            </a:r>
            <a:r>
              <a:rPr lang="en-GB" dirty="0"/>
              <a:t>cluster group meetings and </a:t>
            </a:r>
            <a:r>
              <a:rPr lang="en-GB" dirty="0" smtClean="0"/>
              <a:t>relevant training;</a:t>
            </a:r>
          </a:p>
          <a:p>
            <a:r>
              <a:rPr lang="en-GB" dirty="0" smtClean="0"/>
              <a:t>Working </a:t>
            </a:r>
            <a:r>
              <a:rPr lang="en-GB" dirty="0"/>
              <a:t>with existing SENCOs to support smooth transitions; </a:t>
            </a:r>
            <a:r>
              <a:rPr lang="en-GB" dirty="0" smtClean="0"/>
              <a:t> </a:t>
            </a:r>
          </a:p>
          <a:p>
            <a:r>
              <a:rPr lang="en-GB" dirty="0" smtClean="0"/>
              <a:t>Signposting </a:t>
            </a:r>
            <a:r>
              <a:rPr lang="en-GB" dirty="0"/>
              <a:t>SENCOs to local impartial information, advice and support services, to promote effective work with parents of children in the early </a:t>
            </a:r>
            <a:r>
              <a:rPr lang="en-GB" dirty="0" smtClean="0"/>
              <a:t>years</a:t>
            </a:r>
            <a:r>
              <a:rPr lang="en-GB" dirty="0"/>
              <a:t>;</a:t>
            </a:r>
            <a:endParaRPr lang="en-GB" dirty="0" smtClean="0"/>
          </a:p>
          <a:p>
            <a:r>
              <a:rPr lang="en-GB" dirty="0" smtClean="0"/>
              <a:t>Working with SENCOs to promote an inclusive approach; putting into practice the principles outlined in the Early Years Inclusion Charter.</a:t>
            </a:r>
          </a:p>
        </p:txBody>
      </p:sp>
      <p:pic>
        <p:nvPicPr>
          <p:cNvPr id="4" name="Picture 3"/>
          <p:cNvPicPr>
            <a:picLocks noChangeAspect="1"/>
          </p:cNvPicPr>
          <p:nvPr/>
        </p:nvPicPr>
        <p:blipFill>
          <a:blip r:embed="rId2"/>
          <a:stretch>
            <a:fillRect/>
          </a:stretch>
        </p:blipFill>
        <p:spPr>
          <a:xfrm>
            <a:off x="10946674" y="5943599"/>
            <a:ext cx="1077332" cy="822961"/>
          </a:xfrm>
          <a:prstGeom prst="rect">
            <a:avLst/>
          </a:prstGeom>
        </p:spPr>
      </p:pic>
    </p:spTree>
    <p:extLst>
      <p:ext uri="{BB962C8B-B14F-4D97-AF65-F5344CB8AC3E}">
        <p14:creationId xmlns:p14="http://schemas.microsoft.com/office/powerpoint/2010/main" val="1165152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SENCO Buddies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w="76200">
            <a:solidFill>
              <a:schemeClr val="accent3">
                <a:lumMod val="60000"/>
                <a:lumOff val="40000"/>
              </a:schemeClr>
            </a:solidFill>
          </a:ln>
          <a:effectLst>
            <a:glow rad="228600">
              <a:schemeClr val="accent5">
                <a:satMod val="175000"/>
                <a:alpha val="40000"/>
              </a:schemeClr>
            </a:glow>
            <a:outerShdw blurRad="152400" dist="317500" dir="5400000" sx="90000" sy="-19000" rotWithShape="0">
              <a:prstClr val="black">
                <a:alpha val="15000"/>
              </a:prstClr>
            </a:outerShdw>
          </a:effectLst>
        </p:spPr>
        <p:txBody>
          <a:bodyPr>
            <a:normAutofit lnSpcReduction="10000"/>
          </a:bodyPr>
          <a:lstStyle/>
          <a:p>
            <a:r>
              <a:rPr lang="en-GB" dirty="0"/>
              <a:t>Alongside the role of the EY Area SENCO we are looking to ‘recruit’ experienced EY SENCOs to provide some peer on peer support to settings.   </a:t>
            </a:r>
            <a:endParaRPr lang="en-GB" dirty="0" smtClean="0"/>
          </a:p>
          <a:p>
            <a:r>
              <a:rPr lang="en-GB" dirty="0" smtClean="0"/>
              <a:t>SENCOS </a:t>
            </a:r>
            <a:r>
              <a:rPr lang="en-GB" dirty="0"/>
              <a:t>who are interested in providing this </a:t>
            </a:r>
            <a:r>
              <a:rPr lang="en-GB" dirty="0" smtClean="0"/>
              <a:t>support </a:t>
            </a:r>
            <a:r>
              <a:rPr lang="en-GB" dirty="0"/>
              <a:t>will receive </a:t>
            </a:r>
            <a:r>
              <a:rPr lang="en-GB" dirty="0" smtClean="0"/>
              <a:t>training, </a:t>
            </a:r>
            <a:r>
              <a:rPr lang="en-GB" dirty="0"/>
              <a:t>which will be </a:t>
            </a:r>
            <a:r>
              <a:rPr lang="en-GB" dirty="0" smtClean="0"/>
              <a:t>accredited, </a:t>
            </a:r>
            <a:r>
              <a:rPr lang="en-GB" dirty="0"/>
              <a:t>and the LA will cover the cost of any training and any costs to your setting, such as backfill costs for staff.  </a:t>
            </a:r>
          </a:p>
          <a:p>
            <a:r>
              <a:rPr lang="en-GB" dirty="0"/>
              <a:t>Our aim in creating a team of </a:t>
            </a:r>
            <a:r>
              <a:rPr lang="en-GB" dirty="0" smtClean="0"/>
              <a:t> experienced and highly skilled ‘SENCO</a:t>
            </a:r>
            <a:r>
              <a:rPr lang="en-GB" dirty="0"/>
              <a:t>’ Buddies is to provide some ‘on the ground’ support for other SENCOs and </a:t>
            </a:r>
            <a:r>
              <a:rPr lang="en-GB" dirty="0" smtClean="0"/>
              <a:t>settings.</a:t>
            </a:r>
            <a:endParaRPr lang="en-GB" dirty="0"/>
          </a:p>
        </p:txBody>
      </p:sp>
      <p:pic>
        <p:nvPicPr>
          <p:cNvPr id="4" name="Picture 3"/>
          <p:cNvPicPr>
            <a:picLocks noChangeAspect="1"/>
          </p:cNvPicPr>
          <p:nvPr/>
        </p:nvPicPr>
        <p:blipFill>
          <a:blip r:embed="rId2"/>
          <a:stretch>
            <a:fillRect/>
          </a:stretch>
        </p:blipFill>
        <p:spPr>
          <a:xfrm>
            <a:off x="10043512" y="5507247"/>
            <a:ext cx="1902117" cy="1225402"/>
          </a:xfrm>
          <a:prstGeom prst="rect">
            <a:avLst/>
          </a:prstGeom>
        </p:spPr>
      </p:pic>
    </p:spTree>
    <p:extLst>
      <p:ext uri="{BB962C8B-B14F-4D97-AF65-F5344CB8AC3E}">
        <p14:creationId xmlns:p14="http://schemas.microsoft.com/office/powerpoint/2010/main" val="97056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Top-Up Funding</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438399"/>
            <a:ext cx="10018713" cy="3762896"/>
          </a:xfrm>
          <a:ln w="76200">
            <a:solidFill>
              <a:schemeClr val="accent2">
                <a:lumMod val="60000"/>
                <a:lumOff val="40000"/>
              </a:schemeClr>
            </a:solidFill>
          </a:ln>
          <a:effectLst>
            <a:glow rad="228600">
              <a:schemeClr val="accent5">
                <a:satMod val="175000"/>
                <a:alpha val="40000"/>
              </a:schemeClr>
            </a:glow>
            <a:outerShdw blurRad="152400" dist="317500" dir="5400000" sx="90000" sy="-19000" rotWithShape="0">
              <a:prstClr val="black">
                <a:alpha val="15000"/>
              </a:prstClr>
            </a:outerShdw>
          </a:effectLst>
        </p:spPr>
        <p:txBody>
          <a:bodyPr>
            <a:normAutofit fontScale="92500" lnSpcReduction="10000"/>
          </a:bodyPr>
          <a:lstStyle/>
          <a:p>
            <a:r>
              <a:rPr lang="en-GB" dirty="0" smtClean="0"/>
              <a:t>The process needs to be reviewed as it </a:t>
            </a:r>
            <a:r>
              <a:rPr lang="en-GB" dirty="0"/>
              <a:t>is no longer meeting the needs of children in our EY sector effectively or </a:t>
            </a:r>
            <a:r>
              <a:rPr lang="en-GB" dirty="0" smtClean="0"/>
              <a:t>efficiently; </a:t>
            </a:r>
          </a:p>
          <a:p>
            <a:r>
              <a:rPr lang="en-GB" dirty="0" smtClean="0"/>
              <a:t>The </a:t>
            </a:r>
            <a:r>
              <a:rPr lang="en-GB" dirty="0"/>
              <a:t>process is very time-consuming, both at setting and LA level.  Paperwork is burdensome and isn’t always filled in appropriately and doesn’t always portray the needs of the child </a:t>
            </a:r>
            <a:r>
              <a:rPr lang="en-GB" dirty="0" smtClean="0"/>
              <a:t>adequately;  </a:t>
            </a:r>
          </a:p>
          <a:p>
            <a:r>
              <a:rPr lang="en-GB" dirty="0" smtClean="0"/>
              <a:t>The Top Up Funding </a:t>
            </a:r>
            <a:r>
              <a:rPr lang="en-GB" dirty="0"/>
              <a:t>panel meets 3 times a year.  Is this sufficient or should we be looking at either meeting more frequently or doing things in a completely different way?  </a:t>
            </a:r>
            <a:endParaRPr lang="en-GB" dirty="0" smtClean="0"/>
          </a:p>
          <a:p>
            <a:r>
              <a:rPr lang="en-GB" dirty="0" smtClean="0"/>
              <a:t>Where </a:t>
            </a:r>
            <a:r>
              <a:rPr lang="en-GB" dirty="0"/>
              <a:t>funding is awarded, there is </a:t>
            </a:r>
            <a:r>
              <a:rPr lang="en-GB" dirty="0" smtClean="0"/>
              <a:t>no </a:t>
            </a:r>
            <a:r>
              <a:rPr lang="en-GB" dirty="0"/>
              <a:t>accountability.  We need to be able to ensure that funding is used appropriately and that impact can be measured.  </a:t>
            </a:r>
          </a:p>
        </p:txBody>
      </p:sp>
      <p:pic>
        <p:nvPicPr>
          <p:cNvPr id="5" name="Picture 4"/>
          <p:cNvPicPr>
            <a:picLocks noChangeAspect="1"/>
          </p:cNvPicPr>
          <p:nvPr/>
        </p:nvPicPr>
        <p:blipFill>
          <a:blip r:embed="rId2"/>
          <a:stretch>
            <a:fillRect/>
          </a:stretch>
        </p:blipFill>
        <p:spPr>
          <a:xfrm>
            <a:off x="10698480" y="5891348"/>
            <a:ext cx="1364715" cy="922647"/>
          </a:xfrm>
          <a:prstGeom prst="rect">
            <a:avLst/>
          </a:prstGeom>
        </p:spPr>
      </p:pic>
    </p:spTree>
    <p:extLst>
      <p:ext uri="{BB962C8B-B14F-4D97-AF65-F5344CB8AC3E}">
        <p14:creationId xmlns:p14="http://schemas.microsoft.com/office/powerpoint/2010/main" val="356809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Next Steps?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ln w="76200">
            <a:solidFill>
              <a:schemeClr val="accent3">
                <a:lumMod val="75000"/>
              </a:schemeClr>
            </a:solidFill>
          </a:ln>
          <a:effectLst>
            <a:glow rad="228600">
              <a:schemeClr val="accent6">
                <a:satMod val="175000"/>
                <a:alpha val="40000"/>
              </a:schemeClr>
            </a:glow>
            <a:outerShdw blurRad="152400" dist="317500" dir="5400000" sx="90000" sy="-19000" rotWithShape="0">
              <a:prstClr val="black">
                <a:alpha val="15000"/>
              </a:prstClr>
            </a:outerShdw>
          </a:effectLst>
        </p:spPr>
        <p:txBody>
          <a:bodyPr>
            <a:normAutofit fontScale="92500" lnSpcReduction="10000"/>
          </a:bodyPr>
          <a:lstStyle/>
          <a:p>
            <a:r>
              <a:rPr lang="en-GB" dirty="0" smtClean="0"/>
              <a:t>To work with EY settings to complete the EY Inclusion Charter </a:t>
            </a:r>
          </a:p>
          <a:p>
            <a:r>
              <a:rPr lang="en-GB" dirty="0" smtClean="0"/>
              <a:t>To set up a SENCO Buddy system</a:t>
            </a:r>
          </a:p>
          <a:p>
            <a:r>
              <a:rPr lang="en-GB" dirty="0" smtClean="0"/>
              <a:t>To set up a working party to review the Top-up Funding process;</a:t>
            </a:r>
          </a:p>
          <a:p>
            <a:r>
              <a:rPr lang="en-GB" dirty="0" smtClean="0"/>
              <a:t>Training</a:t>
            </a:r>
          </a:p>
          <a:p>
            <a:r>
              <a:rPr lang="en-GB" dirty="0" smtClean="0"/>
              <a:t>SENCO Cluster groups – Tuesday 2</a:t>
            </a:r>
            <a:r>
              <a:rPr lang="en-GB" baseline="30000" dirty="0" smtClean="0"/>
              <a:t>nd</a:t>
            </a:r>
            <a:r>
              <a:rPr lang="en-GB" dirty="0" smtClean="0"/>
              <a:t> November 9.30 – 11.00 am &amp; Thursday 4</a:t>
            </a:r>
            <a:r>
              <a:rPr lang="en-GB" baseline="30000" dirty="0" smtClean="0"/>
              <a:t>th</a:t>
            </a:r>
            <a:r>
              <a:rPr lang="en-GB" dirty="0" smtClean="0"/>
              <a:t> November 3.30 – 5.00 pm</a:t>
            </a:r>
          </a:p>
          <a:p>
            <a:r>
              <a:rPr lang="en-GB" dirty="0" smtClean="0"/>
              <a:t>Official launch of </a:t>
            </a:r>
            <a:r>
              <a:rPr lang="en-GB" dirty="0" err="1" smtClean="0"/>
              <a:t>Halton’s</a:t>
            </a:r>
            <a:r>
              <a:rPr lang="en-GB" dirty="0" smtClean="0"/>
              <a:t> Communication Hub </a:t>
            </a:r>
          </a:p>
        </p:txBody>
      </p:sp>
      <p:pic>
        <p:nvPicPr>
          <p:cNvPr id="5" name="Picture 4"/>
          <p:cNvPicPr>
            <a:picLocks noChangeAspect="1"/>
          </p:cNvPicPr>
          <p:nvPr/>
        </p:nvPicPr>
        <p:blipFill>
          <a:blip r:embed="rId2"/>
          <a:stretch>
            <a:fillRect/>
          </a:stretch>
        </p:blipFill>
        <p:spPr>
          <a:xfrm>
            <a:off x="9965135" y="5407099"/>
            <a:ext cx="1902117" cy="1225402"/>
          </a:xfrm>
          <a:prstGeom prst="rect">
            <a:avLst/>
          </a:prstGeom>
        </p:spPr>
      </p:pic>
    </p:spTree>
    <p:extLst>
      <p:ext uri="{BB962C8B-B14F-4D97-AF65-F5344CB8AC3E}">
        <p14:creationId xmlns:p14="http://schemas.microsoft.com/office/powerpoint/2010/main" val="111205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76200" dir="13500000" sy="23000" kx="1200000" algn="br" rotWithShape="0">
              <a:prstClr val="black">
                <a:alpha val="20000"/>
              </a:prstClr>
            </a:outerShdw>
          </a:effectLst>
        </p:spPr>
        <p:txBody>
          <a:bodyPr/>
          <a:lstStyle/>
          <a:p>
            <a:r>
              <a:rPr lang="en-GB" b="1" dirty="0" smtClean="0">
                <a:effectLst>
                  <a:outerShdw blurRad="38100" dist="38100" dir="2700000" algn="tl">
                    <a:srgbClr val="000000">
                      <a:alpha val="43137"/>
                    </a:srgbClr>
                  </a:outerShdw>
                </a:effectLst>
              </a:rPr>
              <a:t>And finally …..</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r>
              <a:rPr lang="en-GB" sz="3600" b="1" dirty="0" smtClean="0"/>
              <a:t>Thank you for attending</a:t>
            </a:r>
          </a:p>
          <a:p>
            <a:endParaRPr lang="en-GB" dirty="0"/>
          </a:p>
        </p:txBody>
      </p:sp>
      <p:pic>
        <p:nvPicPr>
          <p:cNvPr id="4" name="Picture 3"/>
          <p:cNvPicPr>
            <a:picLocks noChangeAspect="1"/>
          </p:cNvPicPr>
          <p:nvPr/>
        </p:nvPicPr>
        <p:blipFill>
          <a:blip r:embed="rId2"/>
          <a:stretch>
            <a:fillRect/>
          </a:stretch>
        </p:blipFill>
        <p:spPr>
          <a:xfrm>
            <a:off x="9834507" y="5178499"/>
            <a:ext cx="1902117" cy="1225402"/>
          </a:xfrm>
          <a:prstGeom prst="rect">
            <a:avLst/>
          </a:prstGeom>
        </p:spPr>
      </p:pic>
      <p:pic>
        <p:nvPicPr>
          <p:cNvPr id="5" name="Picture 4"/>
          <p:cNvPicPr>
            <a:picLocks noChangeAspect="1"/>
          </p:cNvPicPr>
          <p:nvPr/>
        </p:nvPicPr>
        <p:blipFill>
          <a:blip r:embed="rId3"/>
          <a:stretch>
            <a:fillRect/>
          </a:stretch>
        </p:blipFill>
        <p:spPr>
          <a:xfrm>
            <a:off x="4741817" y="4454433"/>
            <a:ext cx="4193178" cy="2116183"/>
          </a:xfrm>
          <a:prstGeom prst="rect">
            <a:avLst/>
          </a:prstGeom>
          <a:ln>
            <a:solidFill>
              <a:schemeClr val="accent3">
                <a:lumMod val="75000"/>
              </a:schemeClr>
            </a:solidFill>
          </a:ln>
          <a:effectLst>
            <a:glow rad="228600">
              <a:schemeClr val="accent5">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3199260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Outline of Event</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050869"/>
            <a:ext cx="10018713" cy="3984171"/>
          </a:xfrm>
          <a:solidFill>
            <a:schemeClr val="accent1">
              <a:lumMod val="20000"/>
              <a:lumOff val="80000"/>
            </a:schemeClr>
          </a:solidFill>
          <a:ln w="76200">
            <a:solidFill>
              <a:schemeClr val="accent3">
                <a:lumMod val="75000"/>
              </a:schemeClr>
            </a:solidFill>
          </a:ln>
          <a:effectLst>
            <a:glow rad="228600">
              <a:schemeClr val="accent6">
                <a:satMod val="175000"/>
                <a:alpha val="40000"/>
              </a:schemeClr>
            </a:glow>
            <a:outerShdw blurRad="76200" dir="13500000" sy="23000" kx="1200000" algn="br" rotWithShape="0">
              <a:prstClr val="black">
                <a:alpha val="20000"/>
              </a:prstClr>
            </a:outerShdw>
          </a:effectLst>
        </p:spPr>
        <p:txBody>
          <a:bodyPr>
            <a:normAutofit fontScale="62500" lnSpcReduction="20000"/>
          </a:bodyPr>
          <a:lstStyle/>
          <a:p>
            <a:r>
              <a:rPr lang="en-GB" sz="2900" b="1" dirty="0" smtClean="0"/>
              <a:t>What are the current challenges facing SEND in the Early Years?</a:t>
            </a:r>
          </a:p>
          <a:p>
            <a:r>
              <a:rPr lang="en-GB" sz="2900" b="1" dirty="0" smtClean="0"/>
              <a:t>What are the solutions/ways to move forwards?</a:t>
            </a:r>
          </a:p>
          <a:p>
            <a:pPr marL="0" indent="0">
              <a:buNone/>
            </a:pPr>
            <a:r>
              <a:rPr lang="en-GB" dirty="0"/>
              <a:t> </a:t>
            </a:r>
            <a:r>
              <a:rPr lang="en-GB" dirty="0" smtClean="0"/>
              <a:t>     - Inclusion Charter</a:t>
            </a:r>
          </a:p>
          <a:p>
            <a:pPr marL="0" indent="0">
              <a:buNone/>
            </a:pPr>
            <a:r>
              <a:rPr lang="en-GB" dirty="0"/>
              <a:t> </a:t>
            </a:r>
            <a:r>
              <a:rPr lang="en-GB" dirty="0" smtClean="0"/>
              <a:t>     - The </a:t>
            </a:r>
            <a:r>
              <a:rPr lang="en-GB" dirty="0"/>
              <a:t>r</a:t>
            </a:r>
            <a:r>
              <a:rPr lang="en-GB" dirty="0" smtClean="0"/>
              <a:t>ole of the Early Years Area SENCO</a:t>
            </a:r>
          </a:p>
          <a:p>
            <a:pPr marL="0" indent="0">
              <a:buNone/>
            </a:pPr>
            <a:r>
              <a:rPr lang="en-GB" dirty="0" smtClean="0"/>
              <a:t>      - Review of Top-up Funding process</a:t>
            </a:r>
          </a:p>
          <a:p>
            <a:pPr marL="0" indent="0">
              <a:buNone/>
            </a:pPr>
            <a:r>
              <a:rPr lang="en-GB" dirty="0" smtClean="0"/>
              <a:t>      - SENCO Buddies</a:t>
            </a:r>
          </a:p>
          <a:p>
            <a:r>
              <a:rPr lang="en-GB" sz="2900" b="1" dirty="0" smtClean="0"/>
              <a:t>An Introduction to the Autism Education Trust </a:t>
            </a:r>
          </a:p>
          <a:p>
            <a:r>
              <a:rPr lang="en-GB" sz="2900" b="1" dirty="0" smtClean="0"/>
              <a:t>The Local Offer</a:t>
            </a:r>
          </a:p>
          <a:p>
            <a:pPr marL="0" indent="0">
              <a:buNone/>
            </a:pPr>
            <a:r>
              <a:rPr lang="en-GB" dirty="0"/>
              <a:t> </a:t>
            </a:r>
            <a:r>
              <a:rPr lang="en-GB" dirty="0" smtClean="0"/>
              <a:t>     - An Introduction to the updated Local Offer</a:t>
            </a:r>
          </a:p>
          <a:p>
            <a:pPr marL="0" indent="0">
              <a:buNone/>
            </a:pPr>
            <a:r>
              <a:rPr lang="en-GB" dirty="0"/>
              <a:t> </a:t>
            </a:r>
            <a:r>
              <a:rPr lang="en-GB" dirty="0" smtClean="0"/>
              <a:t>      - An introduction to the updated Early Years Graduated Approach</a:t>
            </a:r>
          </a:p>
          <a:p>
            <a:pPr marL="0" indent="0">
              <a:buNone/>
            </a:pPr>
            <a:r>
              <a:rPr lang="en-GB" dirty="0"/>
              <a:t> </a:t>
            </a:r>
            <a:r>
              <a:rPr lang="en-GB" dirty="0" smtClean="0"/>
              <a:t>     - </a:t>
            </a:r>
            <a:r>
              <a:rPr lang="en-GB" sz="2900" b="1" dirty="0" err="1" smtClean="0"/>
              <a:t>Halton’s</a:t>
            </a:r>
            <a:r>
              <a:rPr lang="en-GB" sz="2900" b="1" dirty="0" smtClean="0"/>
              <a:t> Communication Hub</a:t>
            </a:r>
          </a:p>
          <a:p>
            <a:pPr marL="0" indent="0">
              <a:buNone/>
            </a:pPr>
            <a:r>
              <a:rPr lang="en-GB" dirty="0"/>
              <a:t> </a:t>
            </a:r>
            <a:r>
              <a:rPr lang="en-GB" dirty="0" smtClean="0"/>
              <a:t>    </a:t>
            </a:r>
          </a:p>
        </p:txBody>
      </p:sp>
      <p:pic>
        <p:nvPicPr>
          <p:cNvPr id="6" name="Picture 5"/>
          <p:cNvPicPr>
            <a:picLocks noChangeAspect="1"/>
          </p:cNvPicPr>
          <p:nvPr/>
        </p:nvPicPr>
        <p:blipFill>
          <a:blip r:embed="rId2"/>
          <a:stretch>
            <a:fillRect/>
          </a:stretch>
        </p:blipFill>
        <p:spPr>
          <a:xfrm>
            <a:off x="9976757" y="5486400"/>
            <a:ext cx="1905000" cy="1227909"/>
          </a:xfrm>
          <a:prstGeom prst="rect">
            <a:avLst/>
          </a:prstGeom>
        </p:spPr>
      </p:pic>
      <p:pic>
        <p:nvPicPr>
          <p:cNvPr id="8" name="Picture 7"/>
          <p:cNvPicPr>
            <a:picLocks noChangeAspect="1"/>
          </p:cNvPicPr>
          <p:nvPr/>
        </p:nvPicPr>
        <p:blipFill>
          <a:blip r:embed="rId3"/>
          <a:stretch>
            <a:fillRect/>
          </a:stretch>
        </p:blipFill>
        <p:spPr>
          <a:xfrm>
            <a:off x="8856617" y="2351315"/>
            <a:ext cx="2072640" cy="2651759"/>
          </a:xfrm>
          <a:prstGeom prst="rect">
            <a:avLst/>
          </a:prstGeom>
          <a:ln w="57150">
            <a:solidFill>
              <a:schemeClr val="accent2">
                <a:lumMod val="60000"/>
                <a:lumOff val="40000"/>
              </a:schemeClr>
            </a:solidFill>
          </a:ln>
          <a:effectLst>
            <a:glow rad="228600">
              <a:schemeClr val="accent6">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2048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effectLst>
                  <a:outerShdw blurRad="38100" dist="38100" dir="2700000" algn="tl">
                    <a:srgbClr val="000000">
                      <a:alpha val="43137"/>
                    </a:srgbClr>
                  </a:outerShdw>
                </a:effectLst>
              </a:rPr>
              <a:t>T</a:t>
            </a:r>
            <a:r>
              <a:rPr lang="en-GB" b="1" dirty="0" smtClean="0">
                <a:effectLst>
                  <a:outerShdw blurRad="38100" dist="38100" dir="2700000" algn="tl">
                    <a:srgbClr val="000000">
                      <a:alpha val="43137"/>
                    </a:srgbClr>
                  </a:outerShdw>
                </a:effectLst>
              </a:rPr>
              <a:t>he Challenges</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142309"/>
            <a:ext cx="10018713" cy="3814355"/>
          </a:xfrm>
          <a:solidFill>
            <a:schemeClr val="accent3">
              <a:lumMod val="20000"/>
              <a:lumOff val="80000"/>
            </a:schemeClr>
          </a:solidFill>
          <a:ln w="76200">
            <a:solidFill>
              <a:schemeClr val="accent3">
                <a:lumMod val="60000"/>
                <a:lumOff val="40000"/>
              </a:schemeClr>
            </a:solidFill>
          </a:ln>
          <a:effectLst>
            <a:glow rad="228600">
              <a:schemeClr val="accent6">
                <a:satMod val="175000"/>
                <a:alpha val="40000"/>
              </a:schemeClr>
            </a:glow>
          </a:effectLst>
        </p:spPr>
        <p:txBody>
          <a:bodyPr>
            <a:normAutofit fontScale="92500" lnSpcReduction="20000"/>
          </a:bodyPr>
          <a:lstStyle/>
          <a:p>
            <a:endParaRPr lang="en-GB" b="1" dirty="0" smtClean="0"/>
          </a:p>
          <a:p>
            <a:r>
              <a:rPr lang="en-GB" b="1" dirty="0" smtClean="0"/>
              <a:t>Increased number of children with SEND being identified</a:t>
            </a:r>
          </a:p>
          <a:p>
            <a:r>
              <a:rPr lang="en-GB" b="1" dirty="0" smtClean="0"/>
              <a:t>Early Years settings at breaking point</a:t>
            </a:r>
          </a:p>
          <a:p>
            <a:r>
              <a:rPr lang="en-GB" b="1" dirty="0" smtClean="0"/>
              <a:t>Local Authority budgets continue to be cut</a:t>
            </a:r>
          </a:p>
          <a:p>
            <a:r>
              <a:rPr lang="en-GB" b="1" dirty="0" smtClean="0"/>
              <a:t>Top-up </a:t>
            </a:r>
            <a:r>
              <a:rPr lang="en-GB" b="1" dirty="0"/>
              <a:t>Funding </a:t>
            </a:r>
            <a:r>
              <a:rPr lang="en-GB" b="1" dirty="0" smtClean="0"/>
              <a:t>process</a:t>
            </a:r>
          </a:p>
          <a:p>
            <a:r>
              <a:rPr lang="en-GB" b="1" dirty="0" smtClean="0"/>
              <a:t>Increased number of applications for EHCP assessments</a:t>
            </a:r>
          </a:p>
          <a:p>
            <a:r>
              <a:rPr lang="en-GB" b="1" dirty="0" smtClean="0"/>
              <a:t>Changes </a:t>
            </a:r>
            <a:r>
              <a:rPr lang="en-GB" b="1" dirty="0"/>
              <a:t>within </a:t>
            </a:r>
            <a:r>
              <a:rPr lang="en-GB" b="1" dirty="0" smtClean="0"/>
              <a:t>Services</a:t>
            </a:r>
          </a:p>
          <a:p>
            <a:r>
              <a:rPr lang="en-GB" b="1" dirty="0" smtClean="0"/>
              <a:t>Impact </a:t>
            </a:r>
            <a:r>
              <a:rPr lang="en-GB" b="1" dirty="0"/>
              <a:t>of </a:t>
            </a:r>
            <a:r>
              <a:rPr lang="en-GB" b="1" dirty="0" smtClean="0"/>
              <a:t>Covid-19</a:t>
            </a:r>
          </a:p>
          <a:p>
            <a:r>
              <a:rPr lang="en-GB" b="1" dirty="0" smtClean="0"/>
              <a:t>Inclusion</a:t>
            </a:r>
            <a:endParaRPr lang="en-GB" b="1" dirty="0"/>
          </a:p>
          <a:p>
            <a:endParaRPr lang="en-GB" b="1" dirty="0" smtClean="0"/>
          </a:p>
        </p:txBody>
      </p:sp>
      <p:pic>
        <p:nvPicPr>
          <p:cNvPr id="4" name="Picture 3"/>
          <p:cNvPicPr>
            <a:picLocks noChangeAspect="1"/>
          </p:cNvPicPr>
          <p:nvPr/>
        </p:nvPicPr>
        <p:blipFill>
          <a:blip r:embed="rId2"/>
          <a:stretch>
            <a:fillRect/>
          </a:stretch>
        </p:blipFill>
        <p:spPr>
          <a:xfrm>
            <a:off x="9978198" y="5481122"/>
            <a:ext cx="1902117" cy="1225402"/>
          </a:xfrm>
          <a:prstGeom prst="rect">
            <a:avLst/>
          </a:prstGeom>
        </p:spPr>
      </p:pic>
    </p:spTree>
    <p:extLst>
      <p:ext uri="{BB962C8B-B14F-4D97-AF65-F5344CB8AC3E}">
        <p14:creationId xmlns:p14="http://schemas.microsoft.com/office/powerpoint/2010/main" val="30245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effectLst>
                  <a:outerShdw blurRad="38100" dist="38100" dir="2700000" algn="tl">
                    <a:srgbClr val="000000">
                      <a:alpha val="43137"/>
                    </a:srgbClr>
                  </a:outerShdw>
                </a:effectLst>
              </a:rPr>
              <a:t>Discussion</a:t>
            </a:r>
            <a:endParaRPr lang="en-GB"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233750"/>
            <a:ext cx="10018713" cy="3383280"/>
          </a:xfrm>
          <a:solidFill>
            <a:schemeClr val="accent3">
              <a:lumMod val="20000"/>
              <a:lumOff val="80000"/>
            </a:schemeClr>
          </a:solidFill>
          <a:ln w="76200">
            <a:solidFill>
              <a:schemeClr val="accent3">
                <a:lumMod val="60000"/>
                <a:lumOff val="40000"/>
              </a:schemeClr>
            </a:solidFill>
          </a:ln>
          <a:effectLst>
            <a:glow rad="228600">
              <a:schemeClr val="accent5">
                <a:satMod val="175000"/>
                <a:alpha val="40000"/>
              </a:schemeClr>
            </a:glow>
          </a:effectLst>
        </p:spPr>
        <p:txBody>
          <a:bodyPr>
            <a:normAutofit fontScale="92500" lnSpcReduction="20000"/>
          </a:bodyPr>
          <a:lstStyle/>
          <a:p>
            <a:pPr marL="0" indent="0">
              <a:buNone/>
            </a:pPr>
            <a:endParaRPr lang="en-GB" sz="3200" b="1" dirty="0" smtClean="0"/>
          </a:p>
          <a:p>
            <a:pPr marL="0" indent="0">
              <a:buNone/>
            </a:pPr>
            <a:endParaRPr lang="en-GB" sz="3200" b="1" dirty="0" smtClean="0"/>
          </a:p>
          <a:p>
            <a:pPr marL="0" indent="0">
              <a:buNone/>
            </a:pPr>
            <a:r>
              <a:rPr lang="en-GB" sz="3200" b="1" dirty="0" smtClean="0"/>
              <a:t>In break out groups, discuss the following:- </a:t>
            </a:r>
          </a:p>
          <a:p>
            <a:r>
              <a:rPr lang="en-GB" sz="3200" dirty="0" smtClean="0"/>
              <a:t>Do you agree with the challenges outlined above?</a:t>
            </a:r>
          </a:p>
          <a:p>
            <a:r>
              <a:rPr lang="en-GB" sz="3200" dirty="0" smtClean="0"/>
              <a:t>What other challenges are you facing?</a:t>
            </a:r>
          </a:p>
          <a:p>
            <a:r>
              <a:rPr lang="en-GB" sz="3200" dirty="0" smtClean="0"/>
              <a:t>Can you identify any possible solutions?</a:t>
            </a:r>
          </a:p>
          <a:p>
            <a:pPr marL="0" indent="0">
              <a:buNone/>
            </a:pPr>
            <a:endParaRPr lang="en-GB" dirty="0" smtClean="0"/>
          </a:p>
          <a:p>
            <a:pPr marL="0" indent="0">
              <a:buNone/>
            </a:pPr>
            <a:endParaRPr lang="en-GB" dirty="0" smtClean="0"/>
          </a:p>
          <a:p>
            <a:pPr marL="0" indent="0">
              <a:buNone/>
            </a:pPr>
            <a:endParaRPr lang="en-GB" dirty="0"/>
          </a:p>
        </p:txBody>
      </p:sp>
      <p:pic>
        <p:nvPicPr>
          <p:cNvPr id="4" name="Picture 3"/>
          <p:cNvPicPr>
            <a:picLocks noChangeAspect="1"/>
          </p:cNvPicPr>
          <p:nvPr/>
        </p:nvPicPr>
        <p:blipFill>
          <a:blip r:embed="rId2"/>
          <a:stretch>
            <a:fillRect/>
          </a:stretch>
        </p:blipFill>
        <p:spPr>
          <a:xfrm>
            <a:off x="10056575" y="5350493"/>
            <a:ext cx="1902117" cy="1225402"/>
          </a:xfrm>
          <a:prstGeom prst="rect">
            <a:avLst/>
          </a:prstGeom>
        </p:spPr>
      </p:pic>
      <p:pic>
        <p:nvPicPr>
          <p:cNvPr id="5" name="Picture 4"/>
          <p:cNvPicPr>
            <a:picLocks noChangeAspect="1"/>
          </p:cNvPicPr>
          <p:nvPr/>
        </p:nvPicPr>
        <p:blipFill>
          <a:blip r:embed="rId3"/>
          <a:stretch>
            <a:fillRect/>
          </a:stretch>
        </p:blipFill>
        <p:spPr>
          <a:xfrm>
            <a:off x="4663303" y="5128095"/>
            <a:ext cx="3152775" cy="1447800"/>
          </a:xfrm>
          <a:prstGeom prst="rect">
            <a:avLst/>
          </a:prstGeom>
          <a:effectLst>
            <a:glow rad="228600">
              <a:schemeClr val="accent5">
                <a:satMod val="175000"/>
                <a:alpha val="40000"/>
              </a:schemeClr>
            </a:glow>
            <a:outerShdw blurRad="76200" dir="13500000" sy="23000" kx="1200000" algn="br" rotWithShape="0">
              <a:prstClr val="black">
                <a:alpha val="20000"/>
              </a:prstClr>
            </a:outerShdw>
          </a:effectLst>
        </p:spPr>
      </p:pic>
    </p:spTree>
    <p:extLst>
      <p:ext uri="{BB962C8B-B14F-4D97-AF65-F5344CB8AC3E}">
        <p14:creationId xmlns:p14="http://schemas.microsoft.com/office/powerpoint/2010/main" val="1932701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3134638"/>
          </a:xfrm>
        </p:spPr>
        <p:txBody>
          <a:bodyPr>
            <a:noAutofit/>
          </a:bodyPr>
          <a:lstStyle/>
          <a:p>
            <a:r>
              <a:rPr lang="en-GB" sz="6000" b="1" dirty="0">
                <a:effectLst>
                  <a:outerShdw blurRad="38100" dist="38100" dir="2700000" algn="tl">
                    <a:srgbClr val="000000">
                      <a:alpha val="43137"/>
                    </a:srgbClr>
                  </a:outerShdw>
                </a:effectLst>
              </a:rPr>
              <a:t>What are the solutions/ways to move forwards?</a:t>
            </a:r>
          </a:p>
        </p:txBody>
      </p:sp>
      <p:pic>
        <p:nvPicPr>
          <p:cNvPr id="5" name="Picture 4"/>
          <p:cNvPicPr>
            <a:picLocks noChangeAspect="1"/>
          </p:cNvPicPr>
          <p:nvPr/>
        </p:nvPicPr>
        <p:blipFill>
          <a:blip r:embed="rId2"/>
          <a:stretch>
            <a:fillRect/>
          </a:stretch>
        </p:blipFill>
        <p:spPr>
          <a:xfrm>
            <a:off x="4258491" y="3239588"/>
            <a:ext cx="4861036" cy="3141169"/>
          </a:xfrm>
          <a:prstGeom prst="rect">
            <a:avLst/>
          </a:prstGeom>
          <a:ln w="76200">
            <a:solidFill>
              <a:schemeClr val="accent2">
                <a:lumMod val="60000"/>
                <a:lumOff val="40000"/>
              </a:schemeClr>
            </a:solidFill>
          </a:ln>
          <a:effectLst>
            <a:glow rad="228600">
              <a:schemeClr val="accent5">
                <a:satMod val="175000"/>
                <a:alpha val="40000"/>
              </a:schemeClr>
            </a:glow>
          </a:effectLst>
        </p:spPr>
      </p:pic>
      <p:pic>
        <p:nvPicPr>
          <p:cNvPr id="6" name="Picture 5"/>
          <p:cNvPicPr>
            <a:picLocks noChangeAspect="1"/>
          </p:cNvPicPr>
          <p:nvPr/>
        </p:nvPicPr>
        <p:blipFill>
          <a:blip r:embed="rId3"/>
          <a:stretch>
            <a:fillRect/>
          </a:stretch>
        </p:blipFill>
        <p:spPr>
          <a:xfrm>
            <a:off x="9991590" y="5441933"/>
            <a:ext cx="1902117" cy="1225402"/>
          </a:xfrm>
          <a:prstGeom prst="rect">
            <a:avLst/>
          </a:prstGeom>
        </p:spPr>
      </p:pic>
    </p:spTree>
    <p:extLst>
      <p:ext uri="{BB962C8B-B14F-4D97-AF65-F5344CB8AC3E}">
        <p14:creationId xmlns:p14="http://schemas.microsoft.com/office/powerpoint/2010/main" val="288643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293313"/>
          </a:xfrm>
        </p:spPr>
        <p:txBody>
          <a:bodyPr>
            <a:normAutofit/>
          </a:bodyPr>
          <a:lstStyle/>
          <a:p>
            <a:r>
              <a:rPr lang="en-GB" sz="5400" b="1" dirty="0" smtClean="0">
                <a:effectLst>
                  <a:outerShdw blurRad="38100" dist="38100" dir="2700000" algn="tl">
                    <a:srgbClr val="000000">
                      <a:alpha val="43137"/>
                    </a:srgbClr>
                  </a:outerShdw>
                </a:effectLst>
              </a:rPr>
              <a:t>Inclusion</a:t>
            </a:r>
            <a:endParaRPr lang="en-GB"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1979114"/>
            <a:ext cx="10018713" cy="3337470"/>
          </a:xfrm>
        </p:spPr>
        <p:txBody>
          <a:bodyPr>
            <a:normAutofit/>
          </a:bodyPr>
          <a:lstStyle/>
          <a:p>
            <a:pPr marL="0" indent="0" algn="ctr">
              <a:buNone/>
            </a:pPr>
            <a:r>
              <a:rPr lang="en-GB" sz="2800" b="1" dirty="0" smtClean="0"/>
              <a:t>‘</a:t>
            </a:r>
            <a:r>
              <a:rPr lang="en-GB" sz="2800" b="1" dirty="0"/>
              <a:t>Inclusion and </a:t>
            </a:r>
            <a:r>
              <a:rPr lang="en-GB" sz="2800" b="1" dirty="0" smtClean="0"/>
              <a:t>equality </a:t>
            </a:r>
            <a:r>
              <a:rPr lang="en-GB" sz="2800" b="1" dirty="0"/>
              <a:t>go hand in hand. An inclusive environment, where equality is upheld and diversity respected, is fundamental to supporting children to build positive identities, develop a sense of belonging and </a:t>
            </a:r>
            <a:r>
              <a:rPr lang="en-GB" sz="2800" b="1" dirty="0" smtClean="0"/>
              <a:t>realise their            full </a:t>
            </a:r>
            <a:r>
              <a:rPr lang="en-GB" sz="2800" b="1" dirty="0"/>
              <a:t>potential’ </a:t>
            </a:r>
            <a:endParaRPr lang="en-GB" sz="2800" b="1" dirty="0" smtClean="0"/>
          </a:p>
          <a:p>
            <a:pPr marL="0" indent="0">
              <a:buNone/>
            </a:pPr>
            <a:r>
              <a:rPr lang="en-GB" sz="2000" dirty="0" smtClean="0"/>
              <a:t>(</a:t>
            </a:r>
            <a:r>
              <a:rPr lang="en-GB" sz="2000" dirty="0"/>
              <a:t>Minister Katherine </a:t>
            </a:r>
            <a:r>
              <a:rPr lang="en-GB" sz="2000" dirty="0" err="1" smtClean="0"/>
              <a:t>Zappone</a:t>
            </a:r>
            <a:r>
              <a:rPr lang="en-GB" sz="2000" dirty="0" smtClean="0"/>
              <a:t>, ‘Diversity, Equality and Inclusion Charter and Guidelines for Early Childhood Care and Education’, Department of Children and Youth Affairs 2016, Dublin).</a:t>
            </a:r>
            <a:endParaRPr lang="en-GB" sz="2000" dirty="0"/>
          </a:p>
          <a:p>
            <a:endParaRPr lang="en-GB" dirty="0"/>
          </a:p>
        </p:txBody>
      </p:sp>
      <p:pic>
        <p:nvPicPr>
          <p:cNvPr id="4" name="Picture 3"/>
          <p:cNvPicPr>
            <a:picLocks noChangeAspect="1"/>
          </p:cNvPicPr>
          <p:nvPr/>
        </p:nvPicPr>
        <p:blipFill>
          <a:blip r:embed="rId2"/>
          <a:stretch>
            <a:fillRect/>
          </a:stretch>
        </p:blipFill>
        <p:spPr>
          <a:xfrm>
            <a:off x="3958045" y="5108394"/>
            <a:ext cx="5042263" cy="1657350"/>
          </a:xfrm>
          <a:prstGeom prst="rect">
            <a:avLst/>
          </a:prstGeom>
          <a:ln w="38100">
            <a:solidFill>
              <a:schemeClr val="accent2">
                <a:lumMod val="75000"/>
              </a:schemeClr>
            </a:solidFill>
          </a:ln>
          <a:effectLst>
            <a:glow rad="228600">
              <a:schemeClr val="accent1">
                <a:satMod val="175000"/>
                <a:alpha val="40000"/>
              </a:schemeClr>
            </a:glow>
          </a:effectLst>
        </p:spPr>
      </p:pic>
      <p:pic>
        <p:nvPicPr>
          <p:cNvPr id="5" name="Picture 4"/>
          <p:cNvPicPr>
            <a:picLocks noChangeAspect="1"/>
          </p:cNvPicPr>
          <p:nvPr/>
        </p:nvPicPr>
        <p:blipFill>
          <a:blip r:embed="rId3"/>
          <a:stretch>
            <a:fillRect/>
          </a:stretch>
        </p:blipFill>
        <p:spPr>
          <a:xfrm>
            <a:off x="10108826" y="5428463"/>
            <a:ext cx="1902117" cy="1225402"/>
          </a:xfrm>
          <a:prstGeom prst="rect">
            <a:avLst/>
          </a:prstGeom>
        </p:spPr>
      </p:pic>
    </p:spTree>
    <p:extLst>
      <p:ext uri="{BB962C8B-B14F-4D97-AF65-F5344CB8AC3E}">
        <p14:creationId xmlns:p14="http://schemas.microsoft.com/office/powerpoint/2010/main" val="3189550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dirty="0" smtClean="0">
                <a:effectLst>
                  <a:outerShdw blurRad="38100" dist="38100" dir="2700000" algn="tl">
                    <a:srgbClr val="000000">
                      <a:alpha val="43137"/>
                    </a:srgbClr>
                  </a:outerShdw>
                </a:effectLst>
              </a:rPr>
              <a:t>Discussion</a:t>
            </a:r>
            <a:endParaRPr lang="en-GB"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233749"/>
            <a:ext cx="10018713" cy="3892731"/>
          </a:xfrm>
          <a:ln w="76200">
            <a:solidFill>
              <a:schemeClr val="accent2">
                <a:lumMod val="75000"/>
              </a:schemeClr>
            </a:solidFill>
          </a:ln>
          <a:effectLst>
            <a:outerShdw blurRad="76200" dir="13500000" sy="23000" kx="1200000" algn="br" rotWithShape="0">
              <a:prstClr val="black">
                <a:alpha val="20000"/>
              </a:prstClr>
            </a:outerShdw>
          </a:effectLst>
        </p:spPr>
        <p:txBody>
          <a:bodyPr>
            <a:normAutofit/>
          </a:bodyPr>
          <a:lstStyle/>
          <a:p>
            <a:pPr marL="0" indent="0">
              <a:buNone/>
            </a:pPr>
            <a:endParaRPr lang="en-GB" sz="3200" b="1" dirty="0" smtClean="0"/>
          </a:p>
          <a:p>
            <a:pPr marL="0" indent="0">
              <a:buNone/>
            </a:pPr>
            <a:r>
              <a:rPr lang="en-GB" sz="3200" b="1" dirty="0" smtClean="0"/>
              <a:t>In break out groups, discuss the following:- </a:t>
            </a:r>
          </a:p>
          <a:p>
            <a:r>
              <a:rPr lang="en-GB" sz="3200" dirty="0" smtClean="0"/>
              <a:t>What do you understand by the term ‘Inclusion’?</a:t>
            </a:r>
          </a:p>
          <a:p>
            <a:r>
              <a:rPr lang="en-GB" sz="3200" dirty="0" smtClean="0"/>
              <a:t>What does an inclusive setting look like?</a:t>
            </a:r>
          </a:p>
          <a:p>
            <a:pPr marL="0" indent="0">
              <a:buNone/>
            </a:pPr>
            <a:endParaRPr lang="en-GB" dirty="0" smtClean="0"/>
          </a:p>
          <a:p>
            <a:pPr marL="0" indent="0">
              <a:buNone/>
            </a:pPr>
            <a:endParaRPr lang="en-GB" dirty="0" smtClean="0"/>
          </a:p>
          <a:p>
            <a:pPr marL="0" indent="0">
              <a:buNone/>
            </a:pPr>
            <a:endParaRPr lang="en-GB" dirty="0"/>
          </a:p>
        </p:txBody>
      </p:sp>
      <p:pic>
        <p:nvPicPr>
          <p:cNvPr id="5" name="Picture 4"/>
          <p:cNvPicPr>
            <a:picLocks noChangeAspect="1"/>
          </p:cNvPicPr>
          <p:nvPr/>
        </p:nvPicPr>
        <p:blipFill>
          <a:blip r:embed="rId2"/>
          <a:stretch>
            <a:fillRect/>
          </a:stretch>
        </p:blipFill>
        <p:spPr>
          <a:xfrm>
            <a:off x="4258491" y="4875711"/>
            <a:ext cx="3944983" cy="1600200"/>
          </a:xfrm>
          <a:prstGeom prst="rect">
            <a:avLst/>
          </a:prstGeom>
          <a:effectLst>
            <a:outerShdw blurRad="76200" dir="13500000" sy="23000" kx="1200000" algn="br" rotWithShape="0">
              <a:prstClr val="black">
                <a:alpha val="20000"/>
              </a:prstClr>
            </a:outerShdw>
          </a:effectLst>
        </p:spPr>
      </p:pic>
      <p:pic>
        <p:nvPicPr>
          <p:cNvPr id="6" name="Picture 5"/>
          <p:cNvPicPr>
            <a:picLocks noChangeAspect="1"/>
          </p:cNvPicPr>
          <p:nvPr/>
        </p:nvPicPr>
        <p:blipFill>
          <a:blip r:embed="rId3"/>
          <a:stretch>
            <a:fillRect/>
          </a:stretch>
        </p:blipFill>
        <p:spPr>
          <a:xfrm>
            <a:off x="10148015" y="5513779"/>
            <a:ext cx="1902117" cy="1225402"/>
          </a:xfrm>
          <a:prstGeom prst="rect">
            <a:avLst/>
          </a:prstGeom>
        </p:spPr>
      </p:pic>
    </p:spTree>
    <p:extLst>
      <p:ext uri="{BB962C8B-B14F-4D97-AF65-F5344CB8AC3E}">
        <p14:creationId xmlns:p14="http://schemas.microsoft.com/office/powerpoint/2010/main" val="2341191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04504"/>
            <a:ext cx="10018713" cy="1824504"/>
          </a:xfrm>
        </p:spPr>
        <p:txBody>
          <a:bodyPr>
            <a:normAutofit/>
          </a:bodyPr>
          <a:lstStyle/>
          <a:p>
            <a:r>
              <a:rPr lang="en-GB" sz="3800" b="1" dirty="0" smtClean="0"/>
              <a:t>Principles of an Inclusive Culture in Early Years</a:t>
            </a:r>
            <a:endParaRPr lang="en-GB" sz="3800" b="1" dirty="0"/>
          </a:p>
        </p:txBody>
      </p:sp>
      <p:sp>
        <p:nvSpPr>
          <p:cNvPr id="3" name="Content Placeholder 2"/>
          <p:cNvSpPr>
            <a:spLocks noGrp="1"/>
          </p:cNvSpPr>
          <p:nvPr>
            <p:ph idx="1"/>
          </p:nvPr>
        </p:nvSpPr>
        <p:spPr>
          <a:xfrm>
            <a:off x="1484310" y="1567544"/>
            <a:ext cx="10246136" cy="4911634"/>
          </a:xfrm>
          <a:solidFill>
            <a:schemeClr val="accent2">
              <a:lumMod val="20000"/>
              <a:lumOff val="80000"/>
            </a:schemeClr>
          </a:solidFill>
          <a:ln w="57150">
            <a:solidFill>
              <a:schemeClr val="accent3">
                <a:lumMod val="75000"/>
              </a:schemeClr>
            </a:solidFill>
          </a:ln>
          <a:effectLst>
            <a:glow rad="228600">
              <a:schemeClr val="accent2">
                <a:satMod val="175000"/>
                <a:alpha val="40000"/>
              </a:schemeClr>
            </a:glow>
            <a:outerShdw blurRad="152400" dist="317500" dir="5400000" sx="90000" sy="-19000" rotWithShape="0">
              <a:prstClr val="black">
                <a:alpha val="15000"/>
              </a:prstClr>
            </a:outerShdw>
          </a:effectLst>
        </p:spPr>
        <p:txBody>
          <a:bodyPr>
            <a:normAutofit fontScale="62500" lnSpcReduction="20000"/>
          </a:bodyPr>
          <a:lstStyle/>
          <a:p>
            <a:pPr marL="0" indent="0">
              <a:buNone/>
            </a:pPr>
            <a:r>
              <a:rPr lang="en-GB" sz="2900" dirty="0"/>
              <a:t>An inclusive culture involves:  </a:t>
            </a:r>
          </a:p>
          <a:p>
            <a:pPr lvl="0"/>
            <a:r>
              <a:rPr lang="en-GB" sz="2900" dirty="0"/>
              <a:t>w</a:t>
            </a:r>
            <a:r>
              <a:rPr lang="en-GB" sz="2900" dirty="0" smtClean="0"/>
              <a:t>orking </a:t>
            </a:r>
            <a:r>
              <a:rPr lang="en-GB" sz="2900" dirty="0"/>
              <a:t>in partnership and openly communicating with the child’s </a:t>
            </a:r>
            <a:r>
              <a:rPr lang="en-GB" sz="2900" dirty="0" smtClean="0"/>
              <a:t>family</a:t>
            </a:r>
            <a:r>
              <a:rPr lang="en-GB" sz="2900" dirty="0"/>
              <a:t>;</a:t>
            </a:r>
          </a:p>
          <a:p>
            <a:pPr lvl="0"/>
            <a:r>
              <a:rPr lang="en-GB" sz="2900" dirty="0"/>
              <a:t>w</a:t>
            </a:r>
            <a:r>
              <a:rPr lang="en-GB" sz="2900" dirty="0" smtClean="0"/>
              <a:t>orking </a:t>
            </a:r>
            <a:r>
              <a:rPr lang="en-GB" sz="2900" dirty="0"/>
              <a:t>in partnership with outside agencies that may be involved with the family. </a:t>
            </a:r>
            <a:r>
              <a:rPr lang="en-GB" sz="2900" dirty="0" smtClean="0"/>
              <a:t>Consent </a:t>
            </a:r>
            <a:r>
              <a:rPr lang="en-GB" sz="2900" dirty="0"/>
              <a:t>must be given by the child’s </a:t>
            </a:r>
            <a:r>
              <a:rPr lang="en-GB" sz="2900" dirty="0" smtClean="0"/>
              <a:t>parents ;</a:t>
            </a:r>
            <a:endParaRPr lang="en-GB" sz="2900" dirty="0"/>
          </a:p>
          <a:p>
            <a:pPr lvl="0"/>
            <a:r>
              <a:rPr lang="en-GB" sz="2900" dirty="0"/>
              <a:t>a</a:t>
            </a:r>
            <a:r>
              <a:rPr lang="en-GB" sz="2900" dirty="0" smtClean="0"/>
              <a:t>ctively </a:t>
            </a:r>
            <a:r>
              <a:rPr lang="en-GB" sz="2900" dirty="0"/>
              <a:t>promoting equal opportunities and anti-bias practices, so that all children and families feel included and </a:t>
            </a:r>
            <a:r>
              <a:rPr lang="en-GB" sz="2900" dirty="0" smtClean="0"/>
              <a:t>valued; </a:t>
            </a:r>
            <a:endParaRPr lang="en-GB" sz="2900" dirty="0"/>
          </a:p>
          <a:p>
            <a:pPr lvl="0"/>
            <a:r>
              <a:rPr lang="en-GB" sz="2900" dirty="0"/>
              <a:t>h</a:t>
            </a:r>
            <a:r>
              <a:rPr lang="en-GB" sz="2900" dirty="0" smtClean="0"/>
              <a:t>aving </a:t>
            </a:r>
            <a:r>
              <a:rPr lang="en-GB" sz="2900" dirty="0"/>
              <a:t>robust policies and procedures – inclusion policy, equal opportunities </a:t>
            </a:r>
            <a:r>
              <a:rPr lang="en-GB" sz="2900" dirty="0" smtClean="0"/>
              <a:t>policy</a:t>
            </a:r>
            <a:r>
              <a:rPr lang="en-GB" sz="2900" dirty="0"/>
              <a:t>;</a:t>
            </a:r>
          </a:p>
          <a:p>
            <a:pPr lvl="0"/>
            <a:r>
              <a:rPr lang="en-GB" sz="2900" dirty="0"/>
              <a:t>r</a:t>
            </a:r>
            <a:r>
              <a:rPr lang="en-GB" sz="2900" dirty="0" smtClean="0"/>
              <a:t>ecognising </a:t>
            </a:r>
            <a:r>
              <a:rPr lang="en-GB" sz="2900" dirty="0"/>
              <a:t>and valuing that all children are unique and will develop and learn at their own </a:t>
            </a:r>
            <a:r>
              <a:rPr lang="en-GB" sz="2900" dirty="0" smtClean="0"/>
              <a:t>rate</a:t>
            </a:r>
            <a:r>
              <a:rPr lang="en-GB" sz="2900" dirty="0"/>
              <a:t>;</a:t>
            </a:r>
          </a:p>
          <a:p>
            <a:pPr lvl="0"/>
            <a:r>
              <a:rPr lang="en-GB" sz="2900" dirty="0"/>
              <a:t>e</a:t>
            </a:r>
            <a:r>
              <a:rPr lang="en-GB" sz="2900" dirty="0" smtClean="0"/>
              <a:t>ncouraging </a:t>
            </a:r>
            <a:r>
              <a:rPr lang="en-GB" sz="2900" dirty="0"/>
              <a:t>children to recognise their individual qualities and the characteristics they share with their </a:t>
            </a:r>
            <a:r>
              <a:rPr lang="en-GB" sz="2900" dirty="0" smtClean="0"/>
              <a:t>peers</a:t>
            </a:r>
            <a:r>
              <a:rPr lang="en-GB" sz="2900" dirty="0"/>
              <a:t>;</a:t>
            </a:r>
          </a:p>
          <a:p>
            <a:pPr lvl="0"/>
            <a:r>
              <a:rPr lang="en-GB" sz="2900" dirty="0"/>
              <a:t>a</a:t>
            </a:r>
            <a:r>
              <a:rPr lang="en-GB" sz="2900" dirty="0" smtClean="0"/>
              <a:t>ctively </a:t>
            </a:r>
            <a:r>
              <a:rPr lang="en-GB" sz="2900" dirty="0"/>
              <a:t>engaging children in making decisions about their own </a:t>
            </a:r>
            <a:r>
              <a:rPr lang="en-GB" sz="2900" dirty="0" smtClean="0"/>
              <a:t>learning</a:t>
            </a:r>
            <a:r>
              <a:rPr lang="en-GB" sz="2900" dirty="0"/>
              <a:t>;</a:t>
            </a:r>
          </a:p>
          <a:p>
            <a:pPr lvl="0"/>
            <a:r>
              <a:rPr lang="en-GB" sz="2900" dirty="0"/>
              <a:t>r</a:t>
            </a:r>
            <a:r>
              <a:rPr lang="en-GB" sz="2900" dirty="0" smtClean="0"/>
              <a:t>especting </a:t>
            </a:r>
            <a:r>
              <a:rPr lang="en-GB" sz="2900" dirty="0"/>
              <a:t>the diversity of the child, their family and </a:t>
            </a:r>
            <a:r>
              <a:rPr lang="en-GB" sz="2900" dirty="0" smtClean="0"/>
              <a:t>community; </a:t>
            </a:r>
            <a:endParaRPr lang="en-GB" sz="2900" dirty="0"/>
          </a:p>
          <a:p>
            <a:pPr lvl="0"/>
            <a:r>
              <a:rPr lang="en-GB" sz="2900" dirty="0"/>
              <a:t>u</a:t>
            </a:r>
            <a:r>
              <a:rPr lang="en-GB" sz="2900" dirty="0" smtClean="0"/>
              <a:t>nderstanding </a:t>
            </a:r>
            <a:r>
              <a:rPr lang="en-GB" sz="2900" dirty="0"/>
              <a:t>that children have individual needs, views, cultures and beliefs, which need to be treated with respect and represented throughout the early childhood </a:t>
            </a:r>
            <a:r>
              <a:rPr lang="en-GB" sz="2900" dirty="0" smtClean="0"/>
              <a:t>services</a:t>
            </a:r>
            <a:r>
              <a:rPr lang="en-GB" sz="2900" dirty="0"/>
              <a:t>;</a:t>
            </a:r>
          </a:p>
          <a:p>
            <a:pPr lvl="0"/>
            <a:r>
              <a:rPr lang="en-GB" sz="2900" dirty="0"/>
              <a:t>r</a:t>
            </a:r>
            <a:r>
              <a:rPr lang="en-GB" sz="2900" dirty="0" smtClean="0"/>
              <a:t>eflecting </a:t>
            </a:r>
            <a:r>
              <a:rPr lang="en-GB" sz="2900" dirty="0"/>
              <a:t>on your own attitudes and </a:t>
            </a:r>
            <a:r>
              <a:rPr lang="en-GB" sz="2900" dirty="0" smtClean="0"/>
              <a:t>values.</a:t>
            </a:r>
            <a:endParaRPr lang="en-GB" dirty="0"/>
          </a:p>
        </p:txBody>
      </p:sp>
      <p:pic>
        <p:nvPicPr>
          <p:cNvPr id="4" name="Picture 3"/>
          <p:cNvPicPr>
            <a:picLocks noChangeAspect="1"/>
          </p:cNvPicPr>
          <p:nvPr/>
        </p:nvPicPr>
        <p:blipFill>
          <a:blip r:embed="rId2"/>
          <a:stretch>
            <a:fillRect/>
          </a:stretch>
        </p:blipFill>
        <p:spPr>
          <a:xfrm>
            <a:off x="10541726" y="5904410"/>
            <a:ext cx="1495343" cy="953590"/>
          </a:xfrm>
          <a:prstGeom prst="rect">
            <a:avLst/>
          </a:prstGeom>
        </p:spPr>
      </p:pic>
    </p:spTree>
    <p:extLst>
      <p:ext uri="{BB962C8B-B14F-4D97-AF65-F5344CB8AC3E}">
        <p14:creationId xmlns:p14="http://schemas.microsoft.com/office/powerpoint/2010/main" val="7061552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effectLst>
                  <a:outerShdw blurRad="38100" dist="38100" dir="2700000" algn="tl">
                    <a:srgbClr val="000000">
                      <a:alpha val="43137"/>
                    </a:srgbClr>
                  </a:outerShdw>
                </a:effectLst>
              </a:rPr>
              <a:t>Early Years Inclusion Charter - Activity</a:t>
            </a:r>
            <a:endParaRPr lang="en-GB"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84310" y="2667000"/>
            <a:ext cx="10018713" cy="3198224"/>
          </a:xfrm>
          <a:solidFill>
            <a:schemeClr val="accent1">
              <a:lumMod val="20000"/>
              <a:lumOff val="80000"/>
            </a:schemeClr>
          </a:solidFill>
          <a:ln w="76200">
            <a:solidFill>
              <a:schemeClr val="accent3">
                <a:lumMod val="60000"/>
                <a:lumOff val="40000"/>
              </a:schemeClr>
            </a:solidFill>
          </a:ln>
          <a:effectLst>
            <a:outerShdw blurRad="152400" dist="317500" dir="5400000" sx="90000" sy="-19000" rotWithShape="0">
              <a:prstClr val="black">
                <a:alpha val="15000"/>
              </a:prstClr>
            </a:outerShdw>
          </a:effectLst>
        </p:spPr>
        <p:txBody>
          <a:bodyPr>
            <a:normAutofit/>
          </a:bodyPr>
          <a:lstStyle/>
          <a:p>
            <a:pPr marL="0" indent="0">
              <a:buNone/>
            </a:pPr>
            <a:endParaRPr lang="en-GB" b="1" dirty="0"/>
          </a:p>
          <a:p>
            <a:pPr marL="0" indent="0">
              <a:buNone/>
            </a:pPr>
            <a:r>
              <a:rPr lang="en-GB" sz="3200" dirty="0" smtClean="0"/>
              <a:t>In </a:t>
            </a:r>
            <a:r>
              <a:rPr lang="en-GB" sz="3200" dirty="0"/>
              <a:t>break out groups, </a:t>
            </a:r>
            <a:r>
              <a:rPr lang="en-GB" sz="3200" dirty="0" smtClean="0"/>
              <a:t>devise a series of statements to go under the following heading :-</a:t>
            </a:r>
          </a:p>
          <a:p>
            <a:pPr marL="0" indent="0">
              <a:buNone/>
            </a:pPr>
            <a:endParaRPr lang="en-GB" sz="3200" dirty="0" smtClean="0"/>
          </a:p>
          <a:p>
            <a:pPr marL="0" indent="0">
              <a:buNone/>
            </a:pPr>
            <a:r>
              <a:rPr lang="en-GB" sz="3200" dirty="0" smtClean="0"/>
              <a:t> </a:t>
            </a:r>
            <a:r>
              <a:rPr lang="en-GB" sz="3200" dirty="0"/>
              <a:t>An Inclusive </a:t>
            </a:r>
            <a:r>
              <a:rPr lang="en-GB" sz="3200" dirty="0" smtClean="0"/>
              <a:t>Early </a:t>
            </a:r>
            <a:r>
              <a:rPr lang="en-GB" sz="3200" dirty="0"/>
              <a:t>Years Setting will …….</a:t>
            </a:r>
          </a:p>
          <a:p>
            <a:pPr marL="0" indent="0">
              <a:buNone/>
            </a:pPr>
            <a:endParaRPr lang="en-GB" b="1" dirty="0" smtClean="0"/>
          </a:p>
          <a:p>
            <a:pPr marL="0" indent="0">
              <a:buNone/>
            </a:pPr>
            <a:endParaRPr lang="en-GB" b="1" dirty="0"/>
          </a:p>
          <a:p>
            <a:pPr marL="0" indent="0">
              <a:buNone/>
            </a:pPr>
            <a:endParaRPr lang="en-GB" b="1" dirty="0"/>
          </a:p>
        </p:txBody>
      </p:sp>
      <p:pic>
        <p:nvPicPr>
          <p:cNvPr id="4" name="Picture 3"/>
          <p:cNvPicPr>
            <a:picLocks noChangeAspect="1"/>
          </p:cNvPicPr>
          <p:nvPr/>
        </p:nvPicPr>
        <p:blipFill>
          <a:blip r:embed="rId2"/>
          <a:stretch>
            <a:fillRect/>
          </a:stretch>
        </p:blipFill>
        <p:spPr>
          <a:xfrm>
            <a:off x="10095764" y="5481124"/>
            <a:ext cx="1902117" cy="1225402"/>
          </a:xfrm>
          <a:prstGeom prst="rect">
            <a:avLst/>
          </a:prstGeom>
        </p:spPr>
      </p:pic>
    </p:spTree>
    <p:extLst>
      <p:ext uri="{BB962C8B-B14F-4D97-AF65-F5344CB8AC3E}">
        <p14:creationId xmlns:p14="http://schemas.microsoft.com/office/powerpoint/2010/main" val="4283896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1953</TotalTime>
  <Words>1106</Words>
  <Application>Microsoft Office PowerPoint</Application>
  <PresentationFormat>Widescreen</PresentationFormat>
  <Paragraphs>97</Paragraphs>
  <Slides>16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Corbel</vt:lpstr>
      <vt:lpstr>Parallax</vt:lpstr>
      <vt:lpstr>A Revised Approach to SEND in the Early Years </vt:lpstr>
      <vt:lpstr>Outline of Event</vt:lpstr>
      <vt:lpstr>The Challenges</vt:lpstr>
      <vt:lpstr>Discussion</vt:lpstr>
      <vt:lpstr>What are the solutions/ways to move forwards?</vt:lpstr>
      <vt:lpstr>Inclusion</vt:lpstr>
      <vt:lpstr>Discussion</vt:lpstr>
      <vt:lpstr>Principles of an Inclusive Culture in Early Years</vt:lpstr>
      <vt:lpstr>Early Years Inclusion Charter - Activity</vt:lpstr>
      <vt:lpstr>The Role of the Early Years Area SENCO</vt:lpstr>
      <vt:lpstr>The Role of the Early Years Area SENCO</vt:lpstr>
      <vt:lpstr>The Role of the Early Years Area SENCO</vt:lpstr>
      <vt:lpstr>SENCO Buddies</vt:lpstr>
      <vt:lpstr>Top-Up Funding</vt:lpstr>
      <vt:lpstr>Next Steps?</vt:lpstr>
      <vt:lpstr>And finally …..</vt:lpstr>
    </vt:vector>
  </TitlesOfParts>
  <Company>Halton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revised approach to SEND in the Early Years</dc:title>
  <dc:creator>Gail Vaughan-Hodkinson</dc:creator>
  <cp:lastModifiedBy>Gail Vaughan-Hodkinson</cp:lastModifiedBy>
  <cp:revision>65</cp:revision>
  <dcterms:created xsi:type="dcterms:W3CDTF">2021-07-30T09:32:28Z</dcterms:created>
  <dcterms:modified xsi:type="dcterms:W3CDTF">2021-10-29T09:58:45Z</dcterms:modified>
</cp:coreProperties>
</file>