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3" r:id="rId3"/>
    <p:sldId id="272" r:id="rId4"/>
    <p:sldId id="27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3" d="100"/>
          <a:sy n="73"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9350549-EC6B-4FAC-80A7-AE741FA87FD8}"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13FE77-34C2-4403-A93F-9F6DBE223934}" type="slidenum">
              <a:rPr lang="en-GB" smtClean="0"/>
              <a:t>‹#›</a:t>
            </a:fld>
            <a:endParaRPr lang="en-GB"/>
          </a:p>
        </p:txBody>
      </p:sp>
    </p:spTree>
    <p:extLst>
      <p:ext uri="{BB962C8B-B14F-4D97-AF65-F5344CB8AC3E}">
        <p14:creationId xmlns:p14="http://schemas.microsoft.com/office/powerpoint/2010/main" val="2757765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350549-EC6B-4FAC-80A7-AE741FA87FD8}"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13FE77-34C2-4403-A93F-9F6DBE223934}" type="slidenum">
              <a:rPr lang="en-GB" smtClean="0"/>
              <a:t>‹#›</a:t>
            </a:fld>
            <a:endParaRPr lang="en-GB"/>
          </a:p>
        </p:txBody>
      </p:sp>
    </p:spTree>
    <p:extLst>
      <p:ext uri="{BB962C8B-B14F-4D97-AF65-F5344CB8AC3E}">
        <p14:creationId xmlns:p14="http://schemas.microsoft.com/office/powerpoint/2010/main" val="2930276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350549-EC6B-4FAC-80A7-AE741FA87FD8}"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13FE77-34C2-4403-A93F-9F6DBE223934}" type="slidenum">
              <a:rPr lang="en-GB" smtClean="0"/>
              <a:t>‹#›</a:t>
            </a:fld>
            <a:endParaRPr lang="en-GB"/>
          </a:p>
        </p:txBody>
      </p:sp>
    </p:spTree>
    <p:extLst>
      <p:ext uri="{BB962C8B-B14F-4D97-AF65-F5344CB8AC3E}">
        <p14:creationId xmlns:p14="http://schemas.microsoft.com/office/powerpoint/2010/main" val="740510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350549-EC6B-4FAC-80A7-AE741FA87FD8}"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13FE77-34C2-4403-A93F-9F6DBE223934}" type="slidenum">
              <a:rPr lang="en-GB" smtClean="0"/>
              <a:t>‹#›</a:t>
            </a:fld>
            <a:endParaRPr lang="en-GB"/>
          </a:p>
        </p:txBody>
      </p:sp>
    </p:spTree>
    <p:extLst>
      <p:ext uri="{BB962C8B-B14F-4D97-AF65-F5344CB8AC3E}">
        <p14:creationId xmlns:p14="http://schemas.microsoft.com/office/powerpoint/2010/main" val="2321158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50549-EC6B-4FAC-80A7-AE741FA87FD8}"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13FE77-34C2-4403-A93F-9F6DBE223934}" type="slidenum">
              <a:rPr lang="en-GB" smtClean="0"/>
              <a:t>‹#›</a:t>
            </a:fld>
            <a:endParaRPr lang="en-GB"/>
          </a:p>
        </p:txBody>
      </p:sp>
    </p:spTree>
    <p:extLst>
      <p:ext uri="{BB962C8B-B14F-4D97-AF65-F5344CB8AC3E}">
        <p14:creationId xmlns:p14="http://schemas.microsoft.com/office/powerpoint/2010/main" val="4855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9350549-EC6B-4FAC-80A7-AE741FA87FD8}"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13FE77-34C2-4403-A93F-9F6DBE223934}" type="slidenum">
              <a:rPr lang="en-GB" smtClean="0"/>
              <a:t>‹#›</a:t>
            </a:fld>
            <a:endParaRPr lang="en-GB"/>
          </a:p>
        </p:txBody>
      </p:sp>
    </p:spTree>
    <p:extLst>
      <p:ext uri="{BB962C8B-B14F-4D97-AF65-F5344CB8AC3E}">
        <p14:creationId xmlns:p14="http://schemas.microsoft.com/office/powerpoint/2010/main" val="550988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9350549-EC6B-4FAC-80A7-AE741FA87FD8}" type="datetimeFigureOut">
              <a:rPr lang="en-GB" smtClean="0"/>
              <a:t>27/07/2021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13FE77-34C2-4403-A93F-9F6DBE223934}" type="slidenum">
              <a:rPr lang="en-GB" smtClean="0"/>
              <a:t>‹#›</a:t>
            </a:fld>
            <a:endParaRPr lang="en-GB"/>
          </a:p>
        </p:txBody>
      </p:sp>
    </p:spTree>
    <p:extLst>
      <p:ext uri="{BB962C8B-B14F-4D97-AF65-F5344CB8AC3E}">
        <p14:creationId xmlns:p14="http://schemas.microsoft.com/office/powerpoint/2010/main" val="31716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9350549-EC6B-4FAC-80A7-AE741FA87FD8}" type="datetimeFigureOut">
              <a:rPr lang="en-GB" smtClean="0"/>
              <a:t>27/07/2021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13FE77-34C2-4403-A93F-9F6DBE223934}" type="slidenum">
              <a:rPr lang="en-GB" smtClean="0"/>
              <a:t>‹#›</a:t>
            </a:fld>
            <a:endParaRPr lang="en-GB"/>
          </a:p>
        </p:txBody>
      </p:sp>
    </p:spTree>
    <p:extLst>
      <p:ext uri="{BB962C8B-B14F-4D97-AF65-F5344CB8AC3E}">
        <p14:creationId xmlns:p14="http://schemas.microsoft.com/office/powerpoint/2010/main" val="304792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50549-EC6B-4FAC-80A7-AE741FA87FD8}" type="datetimeFigureOut">
              <a:rPr lang="en-GB" smtClean="0"/>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13FE77-34C2-4403-A93F-9F6DBE223934}" type="slidenum">
              <a:rPr lang="en-GB" smtClean="0"/>
              <a:t>‹#›</a:t>
            </a:fld>
            <a:endParaRPr lang="en-GB"/>
          </a:p>
        </p:txBody>
      </p:sp>
    </p:spTree>
    <p:extLst>
      <p:ext uri="{BB962C8B-B14F-4D97-AF65-F5344CB8AC3E}">
        <p14:creationId xmlns:p14="http://schemas.microsoft.com/office/powerpoint/2010/main" val="895975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350549-EC6B-4FAC-80A7-AE741FA87FD8}"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13FE77-34C2-4403-A93F-9F6DBE223934}" type="slidenum">
              <a:rPr lang="en-GB" smtClean="0"/>
              <a:t>‹#›</a:t>
            </a:fld>
            <a:endParaRPr lang="en-GB"/>
          </a:p>
        </p:txBody>
      </p:sp>
    </p:spTree>
    <p:extLst>
      <p:ext uri="{BB962C8B-B14F-4D97-AF65-F5344CB8AC3E}">
        <p14:creationId xmlns:p14="http://schemas.microsoft.com/office/powerpoint/2010/main" val="2321839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350549-EC6B-4FAC-80A7-AE741FA87FD8}"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13FE77-34C2-4403-A93F-9F6DBE223934}" type="slidenum">
              <a:rPr lang="en-GB" smtClean="0"/>
              <a:t>‹#›</a:t>
            </a:fld>
            <a:endParaRPr lang="en-GB"/>
          </a:p>
        </p:txBody>
      </p:sp>
    </p:spTree>
    <p:extLst>
      <p:ext uri="{BB962C8B-B14F-4D97-AF65-F5344CB8AC3E}">
        <p14:creationId xmlns:p14="http://schemas.microsoft.com/office/powerpoint/2010/main" val="130720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50549-EC6B-4FAC-80A7-AE741FA87FD8}" type="datetimeFigureOut">
              <a:rPr lang="en-GB" smtClean="0"/>
              <a:t>27/07/2021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3FE77-34C2-4403-A93F-9F6DBE223934}" type="slidenum">
              <a:rPr lang="en-GB" smtClean="0"/>
              <a:t>‹#›</a:t>
            </a:fld>
            <a:endParaRPr lang="en-GB"/>
          </a:p>
        </p:txBody>
      </p:sp>
    </p:spTree>
    <p:extLst>
      <p:ext uri="{BB962C8B-B14F-4D97-AF65-F5344CB8AC3E}">
        <p14:creationId xmlns:p14="http://schemas.microsoft.com/office/powerpoint/2010/main" val="1843841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51019" y="3454807"/>
            <a:ext cx="5714134" cy="3174519"/>
          </a:xfrm>
          <a:prstGeom prst="rect">
            <a:avLst/>
          </a:prstGeom>
        </p:spPr>
      </p:pic>
      <p:sp>
        <p:nvSpPr>
          <p:cNvPr id="5" name="TextBox 4"/>
          <p:cNvSpPr txBox="1"/>
          <p:nvPr/>
        </p:nvSpPr>
        <p:spPr>
          <a:xfrm>
            <a:off x="623456" y="387927"/>
            <a:ext cx="10931236" cy="2862322"/>
          </a:xfrm>
          <a:prstGeom prst="rect">
            <a:avLst/>
          </a:prstGeom>
          <a:solidFill>
            <a:schemeClr val="accent6">
              <a:lumMod val="20000"/>
              <a:lumOff val="80000"/>
            </a:schemeClr>
          </a:solidFill>
        </p:spPr>
        <p:txBody>
          <a:bodyPr wrap="square" rtlCol="0">
            <a:spAutoFit/>
          </a:bodyPr>
          <a:lstStyle/>
          <a:p>
            <a:r>
              <a:rPr lang="en-GB" dirty="0"/>
              <a:t>Life after </a:t>
            </a:r>
            <a:r>
              <a:rPr lang="en-GB" dirty="0" smtClean="0"/>
              <a:t>COVID-19:</a:t>
            </a:r>
          </a:p>
          <a:p>
            <a:endParaRPr lang="en-GB" dirty="0" smtClean="0"/>
          </a:p>
          <a:p>
            <a:pPr marL="285750" indent="-285750">
              <a:buFont typeface="Wingdings" panose="05000000000000000000" pitchFamily="2" charset="2"/>
              <a:buChar char="Ø"/>
            </a:pPr>
            <a:r>
              <a:rPr lang="en-GB" dirty="0" smtClean="0"/>
              <a:t>According </a:t>
            </a:r>
            <a:r>
              <a:rPr lang="en-GB" dirty="0"/>
              <a:t>to research </a:t>
            </a:r>
            <a:r>
              <a:rPr lang="en-GB" dirty="0" smtClean="0"/>
              <a:t>many </a:t>
            </a:r>
            <a:r>
              <a:rPr lang="en-GB" dirty="0"/>
              <a:t>children and young people find it unsettling and stressful to transition between </a:t>
            </a:r>
            <a:r>
              <a:rPr lang="en-GB" dirty="0" smtClean="0"/>
              <a:t>schools.</a:t>
            </a:r>
          </a:p>
          <a:p>
            <a:endParaRPr lang="en-GB" dirty="0" smtClean="0"/>
          </a:p>
          <a:p>
            <a:pPr marL="285750" indent="-285750">
              <a:buFont typeface="Wingdings" panose="05000000000000000000" pitchFamily="2" charset="2"/>
              <a:buChar char="Ø"/>
            </a:pPr>
            <a:r>
              <a:rPr lang="en-GB" dirty="0" smtClean="0"/>
              <a:t>Following </a:t>
            </a:r>
            <a:r>
              <a:rPr lang="en-GB" dirty="0"/>
              <a:t>the public health crisis and the subsequent period of social isolation is likely that many children and young people have experienced similar feelings as they </a:t>
            </a:r>
            <a:r>
              <a:rPr lang="en-GB" dirty="0" smtClean="0"/>
              <a:t>try to adjust to settling </a:t>
            </a:r>
            <a:r>
              <a:rPr lang="en-GB" dirty="0"/>
              <a:t>back into </a:t>
            </a:r>
            <a:r>
              <a:rPr lang="en-GB" dirty="0" smtClean="0"/>
              <a:t>school.</a:t>
            </a:r>
          </a:p>
          <a:p>
            <a:endParaRPr lang="en-GB" dirty="0" smtClean="0"/>
          </a:p>
          <a:p>
            <a:pPr marL="285750" indent="-285750">
              <a:buFont typeface="Wingdings" panose="05000000000000000000" pitchFamily="2" charset="2"/>
              <a:buChar char="Ø"/>
            </a:pPr>
            <a:r>
              <a:rPr lang="en-GB" dirty="0" smtClean="0"/>
              <a:t>Some </a:t>
            </a:r>
            <a:r>
              <a:rPr lang="en-GB" dirty="0"/>
              <a:t>children are particularly at risk including those who are vulnerable those will have special educational needs or disabilities and those who are moving to a new school.</a:t>
            </a:r>
          </a:p>
        </p:txBody>
      </p:sp>
    </p:spTree>
    <p:extLst>
      <p:ext uri="{BB962C8B-B14F-4D97-AF65-F5344CB8AC3E}">
        <p14:creationId xmlns:p14="http://schemas.microsoft.com/office/powerpoint/2010/main" val="2643288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phibetaiota.net/wp-content/uploads/2011/06/resilience-domain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2"/>
          <a:stretch>
            <a:fillRect/>
          </a:stretch>
        </p:blipFill>
        <p:spPr>
          <a:xfrm>
            <a:off x="167122" y="2153372"/>
            <a:ext cx="6096000" cy="4538373"/>
          </a:xfrm>
          <a:prstGeom prst="rect">
            <a:avLst/>
          </a:prstGeom>
          <a:solidFill>
            <a:schemeClr val="accent6">
              <a:lumMod val="40000"/>
              <a:lumOff val="60000"/>
            </a:schemeClr>
          </a:solidFill>
        </p:spPr>
      </p:pic>
      <p:sp>
        <p:nvSpPr>
          <p:cNvPr id="5" name="Rectangle 4"/>
          <p:cNvSpPr/>
          <p:nvPr/>
        </p:nvSpPr>
        <p:spPr>
          <a:xfrm>
            <a:off x="167122" y="162939"/>
            <a:ext cx="6096000" cy="1754326"/>
          </a:xfrm>
          <a:prstGeom prst="rect">
            <a:avLst/>
          </a:prstGeom>
          <a:blipFill>
            <a:blip r:embed="rId3"/>
            <a:tile tx="0" ty="0" sx="100000" sy="100000" flip="none" algn="tl"/>
          </a:blipFill>
        </p:spPr>
        <p:txBody>
          <a:bodyPr>
            <a:spAutoFit/>
          </a:bodyPr>
          <a:lstStyle/>
          <a:p>
            <a:pPr algn="ctr"/>
            <a:r>
              <a:rPr lang="en-GB" dirty="0"/>
              <a:t>How To Promote Resilience In Your Students </a:t>
            </a:r>
            <a:r>
              <a:rPr lang="en-GB" dirty="0" smtClean="0"/>
              <a:t/>
            </a:r>
            <a:br>
              <a:rPr lang="en-GB" dirty="0" smtClean="0"/>
            </a:br>
            <a:r>
              <a:rPr lang="en-GB" dirty="0" smtClean="0"/>
              <a:t/>
            </a:r>
            <a:br>
              <a:rPr lang="en-GB" dirty="0" smtClean="0"/>
            </a:br>
            <a:r>
              <a:rPr lang="en-GB" dirty="0" smtClean="0"/>
              <a:t>Building </a:t>
            </a:r>
            <a:r>
              <a:rPr lang="en-GB" dirty="0"/>
              <a:t>resilience in your students takes time and a holistic approach. As teachers there is much we can do to promote resilience in our students that will contribute to better outcomes academically, socially and emotionally.</a:t>
            </a:r>
          </a:p>
        </p:txBody>
      </p:sp>
      <p:pic>
        <p:nvPicPr>
          <p:cNvPr id="6" name="Content Placeholder 3"/>
          <p:cNvPicPr>
            <a:picLocks noChangeAspect="1"/>
          </p:cNvPicPr>
          <p:nvPr/>
        </p:nvPicPr>
        <p:blipFill>
          <a:blip r:embed="rId4"/>
          <a:stretch>
            <a:fillRect/>
          </a:stretch>
        </p:blipFill>
        <p:spPr>
          <a:xfrm>
            <a:off x="6993775" y="279692"/>
            <a:ext cx="4644043" cy="6412053"/>
          </a:xfrm>
          <a:prstGeom prst="rect">
            <a:avLst/>
          </a:prstGeom>
        </p:spPr>
      </p:pic>
    </p:spTree>
    <p:extLst>
      <p:ext uri="{BB962C8B-B14F-4D97-AF65-F5344CB8AC3E}">
        <p14:creationId xmlns:p14="http://schemas.microsoft.com/office/powerpoint/2010/main" val="2974952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435531" y="117567"/>
            <a:ext cx="5982789" cy="6740433"/>
          </a:xfrm>
          <a:prstGeom prst="rect">
            <a:avLst/>
          </a:prstGeom>
        </p:spPr>
      </p:pic>
    </p:spTree>
    <p:extLst>
      <p:ext uri="{BB962C8B-B14F-4D97-AF65-F5344CB8AC3E}">
        <p14:creationId xmlns:p14="http://schemas.microsoft.com/office/powerpoint/2010/main" val="3631946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38480976"/>
              </p:ext>
            </p:extLst>
          </p:nvPr>
        </p:nvGraphicFramePr>
        <p:xfrm>
          <a:off x="-3" y="0"/>
          <a:ext cx="12192002" cy="9304902"/>
        </p:xfrm>
        <a:graphic>
          <a:graphicData uri="http://schemas.openxmlformats.org/drawingml/2006/table">
            <a:tbl>
              <a:tblPr firstRow="1" bandRow="1">
                <a:tableStyleId>{93296810-A885-4BE3-A3E7-6D5BEEA58F35}</a:tableStyleId>
              </a:tblPr>
              <a:tblGrid>
                <a:gridCol w="6096001">
                  <a:extLst>
                    <a:ext uri="{9D8B030D-6E8A-4147-A177-3AD203B41FA5}">
                      <a16:colId xmlns:a16="http://schemas.microsoft.com/office/drawing/2014/main" val="2578404467"/>
                    </a:ext>
                  </a:extLst>
                </a:gridCol>
                <a:gridCol w="6096001">
                  <a:extLst>
                    <a:ext uri="{9D8B030D-6E8A-4147-A177-3AD203B41FA5}">
                      <a16:colId xmlns:a16="http://schemas.microsoft.com/office/drawing/2014/main" val="894812121"/>
                    </a:ext>
                  </a:extLst>
                </a:gridCol>
              </a:tblGrid>
              <a:tr h="7400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Five ways teachers can promote mental health and resilience in students and classrooms:</a:t>
                      </a:r>
                      <a:endParaRPr lang="en-GB" sz="2000" dirty="0"/>
                    </a:p>
                  </a:txBody>
                  <a:tcPr/>
                </a:tc>
                <a:tc>
                  <a:txBody>
                    <a:bodyPr/>
                    <a:lstStyle/>
                    <a:p>
                      <a:pPr algn="ctr"/>
                      <a:r>
                        <a:rPr lang="en-GB" sz="2000" dirty="0" smtClean="0"/>
                        <a:t>Good</a:t>
                      </a:r>
                      <a:r>
                        <a:rPr lang="en-GB" sz="2000" baseline="0" dirty="0" smtClean="0"/>
                        <a:t> practice examples</a:t>
                      </a:r>
                      <a:endParaRPr lang="en-GB" sz="2000" dirty="0"/>
                    </a:p>
                  </a:txBody>
                  <a:tcPr/>
                </a:tc>
                <a:extLst>
                  <a:ext uri="{0D108BD9-81ED-4DB2-BD59-A6C34878D82A}">
                    <a16:rowId xmlns:a16="http://schemas.microsoft.com/office/drawing/2014/main" val="2980957193"/>
                  </a:ext>
                </a:extLst>
              </a:tr>
              <a:tr h="1365869">
                <a:tc>
                  <a:txBody>
                    <a:bodyPr/>
                    <a:lstStyle/>
                    <a:p>
                      <a:pPr marL="228600" indent="-228600">
                        <a:buAutoNum type="arabicPeriod"/>
                      </a:pPr>
                      <a:r>
                        <a:rPr lang="en-GB" sz="1400" b="1" dirty="0" smtClean="0"/>
                        <a:t>Build positive relationships</a:t>
                      </a:r>
                      <a:r>
                        <a:rPr lang="en-GB" sz="1400" dirty="0" smtClean="0"/>
                        <a:t>. </a:t>
                      </a:r>
                    </a:p>
                    <a:p>
                      <a:pPr marL="0" indent="0">
                        <a:buNone/>
                      </a:pPr>
                      <a:r>
                        <a:rPr lang="en-GB" sz="1400" dirty="0" smtClean="0"/>
                        <a:t>A focus on the importance of positive teacher/ student enhances student wellbeing and achievement. A meta-analysis of 99 studies showed that student teacher relationships were linked to student engagement and achievement </a:t>
                      </a:r>
                      <a:r>
                        <a:rPr lang="en-GB" sz="1400" dirty="0" err="1" smtClean="0"/>
                        <a:t>Roorda</a:t>
                      </a:r>
                      <a:r>
                        <a:rPr lang="en-GB" sz="1400" dirty="0" smtClean="0"/>
                        <a:t> </a:t>
                      </a:r>
                      <a:r>
                        <a:rPr lang="en-GB" sz="1400" smtClean="0"/>
                        <a:t>et </a:t>
                      </a:r>
                      <a:r>
                        <a:rPr lang="en-GB" sz="1400" smtClean="0"/>
                        <a:t>al (2011</a:t>
                      </a:r>
                      <a:r>
                        <a:rPr lang="en-GB" sz="1400" dirty="0" smtClean="0"/>
                        <a:t>) and a positive relationship with one caring adult can change the trajectory for even the most at risk student (Anderson, et al, 2004).</a:t>
                      </a:r>
                      <a:br>
                        <a:rPr lang="en-GB" sz="1400" dirty="0" smtClean="0"/>
                      </a:br>
                      <a:endParaRPr lang="en-GB" sz="1400" dirty="0"/>
                    </a:p>
                  </a:txBody>
                  <a:tcPr/>
                </a:tc>
                <a:tc>
                  <a:txBody>
                    <a:bodyPr/>
                    <a:lstStyle/>
                    <a:p>
                      <a:endParaRPr lang="en-GB" sz="1400" dirty="0" smtClean="0"/>
                    </a:p>
                    <a:p>
                      <a:r>
                        <a:rPr lang="en-GB" sz="1400" dirty="0" smtClean="0"/>
                        <a:t>The studies show that relational skills such as building relationships, effective classroom management and clear expectations as well as pedagogical factors such as effective instruction, teacher passion and autonomy all contribute to student engagement and achievement.</a:t>
                      </a:r>
                      <a:br>
                        <a:rPr lang="en-GB" sz="1400" dirty="0" smtClean="0"/>
                      </a:br>
                      <a:r>
                        <a:rPr lang="en-GB" sz="1400" dirty="0" smtClean="0"/>
                        <a:t/>
                      </a:r>
                      <a:br>
                        <a:rPr lang="en-GB" sz="1400" dirty="0" smtClean="0"/>
                      </a:br>
                      <a:r>
                        <a:rPr lang="en-GB" sz="1400" dirty="0" smtClean="0"/>
                        <a:t> </a:t>
                      </a:r>
                      <a:br>
                        <a:rPr lang="en-GB" sz="1400" dirty="0" smtClean="0"/>
                      </a:br>
                      <a:endParaRPr lang="en-GB" sz="1400" dirty="0" smtClean="0"/>
                    </a:p>
                  </a:txBody>
                  <a:tcPr/>
                </a:tc>
                <a:extLst>
                  <a:ext uri="{0D108BD9-81ED-4DB2-BD59-A6C34878D82A}">
                    <a16:rowId xmlns:a16="http://schemas.microsoft.com/office/drawing/2014/main" val="2878246557"/>
                  </a:ext>
                </a:extLst>
              </a:tr>
              <a:tr h="2003178">
                <a:tc>
                  <a:txBody>
                    <a:bodyPr/>
                    <a:lstStyle/>
                    <a:p>
                      <a:pPr marL="0" indent="0">
                        <a:buNone/>
                      </a:pPr>
                      <a:r>
                        <a:rPr lang="en-GB" sz="1400" b="1" dirty="0" smtClean="0"/>
                        <a:t>2.Teach social and emotional skills</a:t>
                      </a:r>
                      <a:r>
                        <a:rPr lang="en-GB" sz="1400" dirty="0" smtClean="0"/>
                        <a:t>. </a:t>
                      </a:r>
                    </a:p>
                    <a:p>
                      <a:pPr marL="0" indent="0">
                        <a:buNone/>
                      </a:pPr>
                      <a:r>
                        <a:rPr lang="en-GB" sz="1400" dirty="0" err="1" smtClean="0"/>
                        <a:t>Durlak</a:t>
                      </a:r>
                      <a:r>
                        <a:rPr lang="en-GB" sz="1400" dirty="0" smtClean="0"/>
                        <a:t> and </a:t>
                      </a:r>
                      <a:r>
                        <a:rPr lang="en-GB" sz="1400" dirty="0" err="1" smtClean="0"/>
                        <a:t>Wiesberg</a:t>
                      </a:r>
                      <a:r>
                        <a:rPr lang="en-GB" sz="1400" dirty="0" smtClean="0"/>
                        <a:t> et al (2011) meta-analysis of social and emotional learning programs (SEL), showed that schools with SEL achieved better academic results than schools without SEL. A whole school approach is ideal, but if your school is not at that stage, there is a great deal that a teacher can do in their classroom.</a:t>
                      </a:r>
                      <a:br>
                        <a:rPr lang="en-GB" sz="1400" dirty="0" smtClean="0"/>
                      </a:br>
                      <a:r>
                        <a:rPr lang="en-GB" sz="1400" dirty="0" smtClean="0"/>
                        <a:t> </a:t>
                      </a:r>
                      <a:br>
                        <a:rPr lang="en-GB" sz="1400" dirty="0" smtClean="0"/>
                      </a:br>
                      <a:endParaRPr lang="en-GB" sz="1400" dirty="0" smtClean="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Explicitly teach in ways which encourage students to collaborate in groups, work in pairs</a:t>
                      </a:r>
                      <a:r>
                        <a:rPr lang="en-GB" sz="1400" baseline="0" dirty="0" smtClean="0"/>
                        <a:t> and as an individual and understand the interaction process considering what went well, what could have been better,  personal responsibility</a:t>
                      </a:r>
                      <a:r>
                        <a:rPr lang="en-GB" sz="1400" dirty="0" smtClean="0"/>
                        <a:t> and</a:t>
                      </a:r>
                      <a:r>
                        <a:rPr lang="en-GB" sz="1400" baseline="0" dirty="0" smtClean="0"/>
                        <a:t> awareness.</a:t>
                      </a:r>
                      <a:r>
                        <a:rPr lang="en-GB" sz="1400" dirty="0" smtClean="0"/>
                        <a:t> Improve peer relationships by explicitly teaching skills of self-awareness, self-management, social awareness, relationship skills and responsible decision-making. Resources are available on websites such as CASEL (Collaborative for Academic and Social and Emotional Learning), </a:t>
                      </a:r>
                      <a:r>
                        <a:rPr lang="en-GB" sz="1400" dirty="0" err="1" smtClean="0"/>
                        <a:t>Kidsmatter</a:t>
                      </a:r>
                      <a:r>
                        <a:rPr lang="en-GB" sz="1400" dirty="0" smtClean="0"/>
                        <a:t> and the Building Resilience online portal (education.vic.gov.au/resilience). The most effective programs are sequential, use active learning, focus on skill development and have explicit learning goals. The use of collaborative learning strategies is vital to reinforce the skills and provide opportunities for students to practice social skills.</a:t>
                      </a:r>
                      <a:endParaRPr lang="en-GB" sz="1400" dirty="0"/>
                    </a:p>
                  </a:txBody>
                  <a:tcPr/>
                </a:tc>
                <a:extLst>
                  <a:ext uri="{0D108BD9-81ED-4DB2-BD59-A6C34878D82A}">
                    <a16:rowId xmlns:a16="http://schemas.microsoft.com/office/drawing/2014/main" val="556285641"/>
                  </a:ext>
                </a:extLst>
              </a:tr>
              <a:tr h="5967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3</a:t>
                      </a:r>
                      <a:r>
                        <a:rPr lang="en-GB" sz="1400" b="1" dirty="0" smtClean="0"/>
                        <a:t>. Foster positive emotions by building a sense of pride and belonging within the school. </a:t>
                      </a:r>
                      <a:r>
                        <a:rPr lang="en-GB" sz="1400" dirty="0" smtClean="0"/>
                        <a:t>School connectedness is a strong protective factor for health and academic outcomes for all students (Wingspread Declaration on School Connectedness, 2001; </a:t>
                      </a:r>
                      <a:r>
                        <a:rPr lang="en-GB" sz="1400" dirty="0" err="1" smtClean="0"/>
                        <a:t>Roffey</a:t>
                      </a:r>
                      <a:r>
                        <a:rPr lang="en-GB" sz="1400" dirty="0" smtClean="0"/>
                        <a:t>, 2012). When respectful behaviour is valued and modelled and students feel they have a voice, schools can build a sense of belonging and connectedness with even the most at risk students.</a:t>
                      </a:r>
                      <a:br>
                        <a:rPr lang="en-GB" sz="1400" dirty="0" smtClean="0"/>
                      </a:br>
                      <a:r>
                        <a:rPr lang="en-GB" sz="1400" dirty="0" smtClean="0"/>
                        <a:t/>
                      </a:r>
                      <a:br>
                        <a:rPr lang="en-GB" sz="1400" dirty="0" smtClean="0"/>
                      </a:br>
                      <a:endParaRPr lang="en-GB" sz="1400" dirty="0" smtClean="0"/>
                    </a:p>
                  </a:txBody>
                  <a:tcPr/>
                </a:tc>
                <a:tc>
                  <a:txBody>
                    <a:bodyPr/>
                    <a:lstStyle/>
                    <a:p>
                      <a:r>
                        <a:rPr lang="en-GB" sz="1400" dirty="0" smtClean="0"/>
                        <a:t>Create a positive learning environment where students have a voice and choice, ensure that all students feel physically and emotionally safe and use collaborative learning strategies to enhance student relationships. A proactive approach will help to reduce anxiety and improve learning outcomes.</a:t>
                      </a:r>
                      <a:br>
                        <a:rPr lang="en-GB" sz="1400" dirty="0" smtClean="0"/>
                      </a:br>
                      <a:r>
                        <a:rPr lang="en-GB" sz="1400" dirty="0" smtClean="0"/>
                        <a:t/>
                      </a:r>
                      <a:br>
                        <a:rPr lang="en-GB" sz="1400" dirty="0" smtClean="0"/>
                      </a:br>
                      <a:endParaRPr lang="en-GB" sz="1400" dirty="0"/>
                    </a:p>
                  </a:txBody>
                  <a:tcPr/>
                </a:tc>
                <a:extLst>
                  <a:ext uri="{0D108BD9-81ED-4DB2-BD59-A6C34878D82A}">
                    <a16:rowId xmlns:a16="http://schemas.microsoft.com/office/drawing/2014/main" val="2830253356"/>
                  </a:ext>
                </a:extLst>
              </a:tr>
              <a:tr h="596777">
                <a:tc>
                  <a:txBody>
                    <a:bodyPr/>
                    <a:lstStyle/>
                    <a:p>
                      <a:r>
                        <a:rPr lang="en-GB" sz="1400" dirty="0" smtClean="0"/>
                        <a:t>4</a:t>
                      </a:r>
                      <a:r>
                        <a:rPr lang="en-GB" sz="1400" b="1" dirty="0" smtClean="0"/>
                        <a:t>. Identify student strengths</a:t>
                      </a:r>
                      <a:r>
                        <a:rPr lang="en-GB" sz="1400" dirty="0" smtClean="0"/>
                        <a:t>.</a:t>
                      </a:r>
                    </a:p>
                    <a:p>
                      <a:r>
                        <a:rPr lang="en-GB" sz="1400" dirty="0" smtClean="0"/>
                        <a:t>In the past education has focused on a deficit model when dealing with students who do not achieve. We looked at how we could ‘fix’ those students. </a:t>
                      </a:r>
                      <a:br>
                        <a:rPr lang="en-GB" sz="1400" dirty="0" smtClean="0"/>
                      </a:br>
                      <a:endParaRPr lang="en-GB" sz="1400" dirty="0"/>
                    </a:p>
                  </a:txBody>
                  <a:tcPr/>
                </a:tc>
                <a:tc>
                  <a:txBody>
                    <a:bodyPr/>
                    <a:lstStyle/>
                    <a:p>
                      <a:r>
                        <a:rPr lang="en-GB" sz="1400" dirty="0" smtClean="0"/>
                        <a:t>A strengths based approach that identifies student abilities and positive qualities then works proactively to build upon these strengths, gives your students more opportunities to be successful and build a strong sense of self-worth.</a:t>
                      </a:r>
                      <a:br>
                        <a:rPr lang="en-GB" sz="1400" dirty="0" smtClean="0"/>
                      </a:br>
                      <a:endParaRPr lang="en-GB" sz="1400" dirty="0"/>
                    </a:p>
                  </a:txBody>
                  <a:tcPr/>
                </a:tc>
                <a:extLst>
                  <a:ext uri="{0D108BD9-81ED-4DB2-BD59-A6C34878D82A}">
                    <a16:rowId xmlns:a16="http://schemas.microsoft.com/office/drawing/2014/main" val="1383832073"/>
                  </a:ext>
                </a:extLst>
              </a:tr>
              <a:tr h="596777">
                <a:tc>
                  <a:txBody>
                    <a:bodyPr/>
                    <a:lstStyle/>
                    <a:p>
                      <a:r>
                        <a:rPr lang="en-GB" sz="1400" dirty="0" smtClean="0"/>
                        <a:t>5</a:t>
                      </a:r>
                      <a:r>
                        <a:rPr lang="en-GB" sz="1400" b="1" dirty="0" smtClean="0"/>
                        <a:t>. Build a sense of meaning and purpose. </a:t>
                      </a:r>
                    </a:p>
                    <a:p>
                      <a:r>
                        <a:rPr lang="en-GB" sz="1400" dirty="0" smtClean="0"/>
                        <a:t>Providing opportunities for students to contribute to others gives meaning beyond themselves. </a:t>
                      </a:r>
                      <a:endParaRPr lang="en-GB" sz="1400" dirty="0"/>
                    </a:p>
                  </a:txBody>
                  <a:tcPr/>
                </a:tc>
                <a:tc>
                  <a:txBody>
                    <a:bodyPr/>
                    <a:lstStyle/>
                    <a:p>
                      <a:r>
                        <a:rPr lang="en-GB" sz="1400" dirty="0" smtClean="0"/>
                        <a:t>Engage your students with the local and global community so they find ways to contribute. Working towards worthwhile goals increases students sense of wellbeing which impacts positively on student achievement. Create opportunities for students to experience altruistic activities where they support others in school- such as reading mentors, buddy mentoring.</a:t>
                      </a:r>
                      <a:br>
                        <a:rPr lang="en-GB" sz="1400" dirty="0" smtClean="0"/>
                      </a:br>
                      <a:endParaRPr lang="en-GB" sz="1400" dirty="0"/>
                    </a:p>
                  </a:txBody>
                  <a:tcPr/>
                </a:tc>
                <a:extLst>
                  <a:ext uri="{0D108BD9-81ED-4DB2-BD59-A6C34878D82A}">
                    <a16:rowId xmlns:a16="http://schemas.microsoft.com/office/drawing/2014/main" val="555167973"/>
                  </a:ext>
                </a:extLst>
              </a:tr>
            </a:tbl>
          </a:graphicData>
        </a:graphic>
      </p:graphicFrame>
    </p:spTree>
    <p:extLst>
      <p:ext uri="{BB962C8B-B14F-4D97-AF65-F5344CB8AC3E}">
        <p14:creationId xmlns:p14="http://schemas.microsoft.com/office/powerpoint/2010/main" val="733581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747</Words>
  <Application>Microsoft Office PowerPoint</Application>
  <PresentationFormat>Widescreen</PresentationFormat>
  <Paragraphs>25</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Marion Bowerman</dc:creator>
  <cp:lastModifiedBy>Marion Bowerman</cp:lastModifiedBy>
  <cp:revision>17</cp:revision>
  <dcterms:created xsi:type="dcterms:W3CDTF">2019-01-14T14:37:34Z</dcterms:created>
  <dcterms:modified xsi:type="dcterms:W3CDTF">2021-07-27T12:57:22Z</dcterms:modified>
</cp:coreProperties>
</file>