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62" r:id="rId3"/>
    <p:sldId id="263" r:id="rId4"/>
    <p:sldId id="266" r:id="rId5"/>
    <p:sldId id="267" r:id="rId6"/>
    <p:sldId id="264" r:id="rId7"/>
    <p:sldId id="269" r:id="rId8"/>
    <p:sldId id="284" r:id="rId9"/>
    <p:sldId id="271" r:id="rId10"/>
    <p:sldId id="272" r:id="rId11"/>
    <p:sldId id="273" r:id="rId12"/>
    <p:sldId id="274" r:id="rId13"/>
    <p:sldId id="276" r:id="rId14"/>
    <p:sldId id="277" r:id="rId15"/>
    <p:sldId id="278" r:id="rId16"/>
    <p:sldId id="279" r:id="rId17"/>
    <p:sldId id="285" r:id="rId18"/>
    <p:sldId id="286" r:id="rId19"/>
    <p:sldId id="287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smin" initials="Y" lastIdx="4" clrIdx="0">
    <p:extLst>
      <p:ext uri="{19B8F6BF-5375-455C-9EA6-DF929625EA0E}">
        <p15:presenceInfo xmlns:p15="http://schemas.microsoft.com/office/powerpoint/2012/main" userId="Yasmin" providerId="None"/>
      </p:ext>
    </p:extLst>
  </p:cmAuthor>
  <p:cmAuthor id="2" name="Will Colahan" initials="WC" lastIdx="2" clrIdx="1">
    <p:extLst>
      <p:ext uri="{19B8F6BF-5375-455C-9EA6-DF929625EA0E}">
        <p15:presenceInfo xmlns:p15="http://schemas.microsoft.com/office/powerpoint/2012/main" userId="689fb2d294ab77f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3C3B"/>
    <a:srgbClr val="F0300A"/>
    <a:srgbClr val="4BBECF"/>
    <a:srgbClr val="1464A3"/>
    <a:srgbClr val="00335F"/>
    <a:srgbClr val="9EC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81" autoAdjust="0"/>
    <p:restoredTop sz="49273" autoAdjust="0"/>
  </p:normalViewPr>
  <p:slideViewPr>
    <p:cSldViewPr snapToGrid="0" snapToObjects="1">
      <p:cViewPr>
        <p:scale>
          <a:sx n="43" d="100"/>
          <a:sy n="43" d="100"/>
        </p:scale>
        <p:origin x="1944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CB4D5-96A0-4DBE-AFDE-2FB3905E3F03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78CD4C-2280-4A72-A968-890B1E467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462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8CD4C-2280-4A72-A968-890B1E467E0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70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8CD4C-2280-4A72-A968-890B1E467E0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04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8CD4C-2280-4A72-A968-890B1E467E0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25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aseline="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8CD4C-2280-4A72-A968-890B1E467E0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47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aseline="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8CD4C-2280-4A72-A968-890B1E467E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49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8CD4C-2280-4A72-A968-890B1E467E0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288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endParaRPr lang="en-GB" sz="1100" b="1" kern="1200" baseline="0" dirty="0" smtClean="0">
              <a:solidFill>
                <a:schemeClr val="tx1"/>
              </a:solidFill>
              <a:effectLst/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8CD4C-2280-4A72-A968-890B1E467E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54831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1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8CD4C-2280-4A72-A968-890B1E467E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5985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8953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Tx/>
              <a:buFont typeface="Arial" pitchFamily="34" charset="0"/>
              <a:buNone/>
              <a:tabLst/>
              <a:defRPr/>
            </a:pPr>
            <a:endParaRPr lang="en-GB" sz="1100" b="0" kern="1200" baseline="0" dirty="0" smtClean="0">
              <a:solidFill>
                <a:schemeClr val="tx1"/>
              </a:solidFill>
              <a:effectLst/>
              <a:latin typeface="+mn-lt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78CD4C-2280-4A72-A968-890B1E467E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220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8CD4C-2280-4A72-A968-890B1E467E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35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8CD4C-2280-4A72-A968-890B1E467E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20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8CD4C-2280-4A72-A968-890B1E467E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20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8CD4C-2280-4A72-A968-890B1E467E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290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8CD4C-2280-4A72-A968-890B1E467E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28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10359-C2CB-4BCA-918D-E97129AE3FB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586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sz="110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8CD4C-2280-4A72-A968-890B1E467E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246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78CD4C-2280-4A72-A968-890B1E467E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56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2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SS-462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093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44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thschool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9369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621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thsSchool-MattAustin-18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4120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44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3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3545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4" r:id="rId4"/>
    <p:sldLayoutId id="2147483652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28674" y="1427003"/>
            <a:ext cx="8315325" cy="161702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5500" dirty="0" smtClean="0">
                <a:solidFill>
                  <a:schemeClr val="bg1"/>
                </a:solidFill>
                <a:latin typeface="Minion Pro" panose="02040503050201020203" pitchFamily="18" charset="0"/>
                <a:cs typeface="Garamond"/>
              </a:rPr>
              <a:t>Special school competitions </a:t>
            </a:r>
            <a:endParaRPr lang="en-US" sz="5500" dirty="0">
              <a:solidFill>
                <a:schemeClr val="bg1"/>
              </a:solidFill>
              <a:latin typeface="Minion Pro" panose="02040503050201020203" pitchFamily="18" charset="0"/>
              <a:cs typeface="Garamond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8674" y="2124076"/>
            <a:ext cx="8315326" cy="1073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500" i="1" dirty="0">
              <a:solidFill>
                <a:srgbClr val="9EC1E7"/>
              </a:solidFill>
              <a:latin typeface="Minion Pro" panose="02040503050201020203" pitchFamily="18" charset="0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73067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28674" y="1427003"/>
            <a:ext cx="8315325" cy="161702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5500" dirty="0" smtClean="0">
                <a:solidFill>
                  <a:schemeClr val="bg1"/>
                </a:solidFill>
                <a:latin typeface="Minion Pro" panose="02040503050201020203" pitchFamily="18" charset="0"/>
                <a:cs typeface="Garamond"/>
              </a:rPr>
              <a:t>Lessons learnt </a:t>
            </a:r>
            <a:endParaRPr lang="en-US" sz="5500" dirty="0">
              <a:solidFill>
                <a:schemeClr val="bg1"/>
              </a:solidFill>
              <a:latin typeface="Minion Pro" panose="02040503050201020203" pitchFamily="18" charset="0"/>
              <a:cs typeface="Garamond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8674" y="2124076"/>
            <a:ext cx="8315326" cy="1073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500" i="1" dirty="0">
              <a:solidFill>
                <a:srgbClr val="9EC1E7"/>
              </a:solidFill>
              <a:latin typeface="Minion Pro" panose="02040503050201020203" pitchFamily="18" charset="0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41899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9549" y="260351"/>
            <a:ext cx="8639175" cy="8254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solidFill>
                  <a:srgbClr val="00335F"/>
                </a:solidFill>
                <a:latin typeface="Minion Pro" panose="02040503050201020203" pitchFamily="18" charset="0"/>
                <a:cs typeface="Calibri"/>
              </a:rPr>
              <a:t>Developing a vision </a:t>
            </a:r>
            <a:endParaRPr lang="en-GB" sz="4000" dirty="0">
              <a:solidFill>
                <a:srgbClr val="00335F"/>
              </a:solidFill>
              <a:latin typeface="Minion Pro" panose="02040503050201020203" pitchFamily="18" charset="0"/>
              <a:cs typeface="Calibri"/>
            </a:endParaRPr>
          </a:p>
          <a:p>
            <a:endParaRPr lang="en-GB" sz="4000" dirty="0">
              <a:solidFill>
                <a:srgbClr val="00335F"/>
              </a:solidFill>
              <a:latin typeface="Minion Pro" panose="02040503050201020203" pitchFamily="18" charset="0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770" y="1303020"/>
            <a:ext cx="8402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3C3C3B"/>
                </a:solidFill>
              </a:rPr>
              <a:t>A clear vision will act as the basis for all other activities related to your free school:</a:t>
            </a:r>
            <a:endParaRPr lang="en-GB" sz="2400" dirty="0">
              <a:solidFill>
                <a:srgbClr val="3C3C3B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770" y="2675095"/>
            <a:ext cx="3717373" cy="2185214"/>
          </a:xfrm>
          <a:prstGeom prst="rect">
            <a:avLst/>
          </a:prstGeom>
          <a:solidFill>
            <a:srgbClr val="00335F"/>
          </a:solidFill>
        </p:spPr>
        <p:txBody>
          <a:bodyPr wrap="square" rtlCol="0">
            <a:spAutoFit/>
          </a:bodyPr>
          <a:lstStyle/>
          <a:p>
            <a:pPr algn="ctr"/>
            <a:endParaRPr lang="en-GB" sz="4800" dirty="0" smtClean="0">
              <a:solidFill>
                <a:schemeClr val="bg1"/>
              </a:solidFill>
              <a:latin typeface="Minion Pro" panose="02040503050201020203" pitchFamily="18" charset="0"/>
            </a:endParaRPr>
          </a:p>
          <a:p>
            <a:pPr algn="ctr"/>
            <a:r>
              <a:rPr lang="en-GB" sz="4800" dirty="0" smtClean="0">
                <a:solidFill>
                  <a:schemeClr val="bg1"/>
                </a:solidFill>
                <a:latin typeface="Minion Pro" panose="02040503050201020203" pitchFamily="18" charset="0"/>
              </a:rPr>
              <a:t>Vision</a:t>
            </a:r>
          </a:p>
          <a:p>
            <a:pPr algn="ctr"/>
            <a:endParaRPr lang="en-GB" sz="40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7247" y="3536869"/>
            <a:ext cx="3717374" cy="461665"/>
          </a:xfrm>
          <a:prstGeom prst="rect">
            <a:avLst/>
          </a:prstGeom>
          <a:solidFill>
            <a:srgbClr val="9EC1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Application development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7247" y="2789276"/>
            <a:ext cx="3717374" cy="461665"/>
          </a:xfrm>
          <a:prstGeom prst="rect">
            <a:avLst/>
          </a:prstGeom>
          <a:solidFill>
            <a:srgbClr val="1464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Building a team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7247" y="4367867"/>
            <a:ext cx="3717374" cy="461665"/>
          </a:xfrm>
          <a:prstGeom prst="rect">
            <a:avLst/>
          </a:prstGeom>
          <a:solidFill>
            <a:srgbClr val="F0300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Engaging the community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0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9549" y="260351"/>
            <a:ext cx="8639175" cy="8254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solidFill>
                  <a:srgbClr val="00335F"/>
                </a:solidFill>
                <a:latin typeface="Minion Pro" panose="02040503050201020203" pitchFamily="18" charset="0"/>
                <a:cs typeface="Calibri"/>
              </a:rPr>
              <a:t>Presenting your vision </a:t>
            </a:r>
            <a:endParaRPr lang="en-GB" sz="4000" dirty="0">
              <a:solidFill>
                <a:srgbClr val="00335F"/>
              </a:solidFill>
              <a:latin typeface="Minion Pro" panose="02040503050201020203" pitchFamily="18" charset="0"/>
              <a:cs typeface="Calibri"/>
            </a:endParaRPr>
          </a:p>
          <a:p>
            <a:endParaRPr lang="en-GB" sz="4000" dirty="0">
              <a:solidFill>
                <a:srgbClr val="00335F"/>
              </a:solidFill>
              <a:latin typeface="Minion Pro" panose="02040503050201020203" pitchFamily="18" charset="0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5770" y="1303020"/>
            <a:ext cx="840295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3C3C3B"/>
                </a:solidFill>
              </a:rPr>
              <a:t>The DfE states that all applicants must:</a:t>
            </a:r>
          </a:p>
          <a:p>
            <a:endParaRPr lang="en-GB" sz="2200" dirty="0">
              <a:solidFill>
                <a:srgbClr val="3C3C3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3C3C3B"/>
                </a:solidFill>
              </a:rPr>
              <a:t> </a:t>
            </a:r>
            <a:r>
              <a:rPr lang="en-GB" sz="2200" dirty="0" smtClean="0">
                <a:solidFill>
                  <a:srgbClr val="3C3C3B"/>
                </a:solidFill>
              </a:rPr>
              <a:t>explain </a:t>
            </a:r>
            <a:r>
              <a:rPr lang="en-GB" sz="2200" dirty="0">
                <a:solidFill>
                  <a:srgbClr val="3C3C3B"/>
                </a:solidFill>
              </a:rPr>
              <a:t>your own vision for the proposed school, and how </a:t>
            </a:r>
            <a:r>
              <a:rPr lang="en-GB" sz="2200" dirty="0" smtClean="0">
                <a:solidFill>
                  <a:srgbClr val="3C3C3B"/>
                </a:solidFill>
              </a:rPr>
              <a:t>it will deliver the local authority’s specification;</a:t>
            </a:r>
            <a:endParaRPr lang="en-GB" sz="2200" dirty="0">
              <a:solidFill>
                <a:srgbClr val="3C3C3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3C3C3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3C3C3B"/>
                </a:solidFill>
              </a:rPr>
              <a:t> </a:t>
            </a:r>
            <a:r>
              <a:rPr lang="en-GB" sz="2200" dirty="0" smtClean="0">
                <a:solidFill>
                  <a:srgbClr val="3C3C3B"/>
                </a:solidFill>
              </a:rPr>
              <a:t>explain </a:t>
            </a:r>
            <a:r>
              <a:rPr lang="en-GB" sz="2200" dirty="0">
                <a:solidFill>
                  <a:srgbClr val="3C3C3B"/>
                </a:solidFill>
              </a:rPr>
              <a:t>how that vision comes across in your curriculum approach and approaches to meeting pupils’ special educational needs; 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200" dirty="0">
              <a:solidFill>
                <a:srgbClr val="3C3C3B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3C3C3B"/>
                </a:solidFill>
              </a:rPr>
              <a:t> </a:t>
            </a:r>
            <a:r>
              <a:rPr lang="en-GB" sz="2400" dirty="0">
                <a:solidFill>
                  <a:srgbClr val="3C3C3B"/>
                </a:solidFill>
              </a:rPr>
              <a:t>ensure that your vision is evidence-based and consistent with the rest of your application – your overall application should clearly show the plan for implementing your </a:t>
            </a:r>
            <a:r>
              <a:rPr lang="en-GB" sz="2400" dirty="0" smtClean="0">
                <a:solidFill>
                  <a:srgbClr val="3C3C3B"/>
                </a:solidFill>
              </a:rPr>
              <a:t>vision</a:t>
            </a:r>
            <a:r>
              <a:rPr lang="en-GB" sz="2200" dirty="0" smtClean="0">
                <a:solidFill>
                  <a:srgbClr val="3C3C3B"/>
                </a:solidFill>
              </a:rPr>
              <a:t>.</a:t>
            </a:r>
            <a:endParaRPr lang="en-GB" sz="2200" dirty="0">
              <a:solidFill>
                <a:srgbClr val="3C3C3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69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9549" y="260351"/>
            <a:ext cx="8639175" cy="8254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solidFill>
                  <a:srgbClr val="00335F"/>
                </a:solidFill>
                <a:latin typeface="Minion Pro" panose="02040503050201020203" pitchFamily="18" charset="0"/>
                <a:cs typeface="Calibri"/>
              </a:rPr>
              <a:t>The vision </a:t>
            </a:r>
          </a:p>
          <a:p>
            <a:endParaRPr lang="en-GB" sz="4000" dirty="0">
              <a:solidFill>
                <a:srgbClr val="00335F"/>
              </a:solidFill>
              <a:latin typeface="Minion Pro" panose="02040503050201020203" pitchFamily="18" charset="0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549" y="1347950"/>
            <a:ext cx="84029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3C3C3B"/>
                </a:solidFill>
              </a:rPr>
              <a:t>Developing a clear vision involves thinking about these key elements: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49" y="1778837"/>
            <a:ext cx="8772904" cy="352468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1149" y="2843115"/>
            <a:ext cx="2333119" cy="1396127"/>
          </a:xfrm>
          <a:prstGeom prst="roundRect">
            <a:avLst/>
          </a:prstGeom>
          <a:solidFill>
            <a:srgbClr val="00335F"/>
          </a:solidFill>
        </p:spPr>
        <p:txBody>
          <a:bodyPr wrap="square" rtlCol="0">
            <a:spAutoFit/>
          </a:bodyPr>
          <a:lstStyle/>
          <a:p>
            <a:pPr algn="ctr"/>
            <a:endParaRPr lang="en-GB" dirty="0" smtClean="0">
              <a:solidFill>
                <a:schemeClr val="bg1"/>
              </a:solidFill>
            </a:endParaRPr>
          </a:p>
          <a:p>
            <a:pPr algn="ctr"/>
            <a:r>
              <a:rPr lang="en-GB" sz="2000" dirty="0" err="1" smtClean="0">
                <a:solidFill>
                  <a:schemeClr val="bg1"/>
                </a:solidFill>
              </a:rPr>
              <a:t>Halton</a:t>
            </a:r>
            <a:r>
              <a:rPr lang="en-GB" sz="2000" dirty="0" smtClean="0">
                <a:solidFill>
                  <a:schemeClr val="bg1"/>
                </a:solidFill>
              </a:rPr>
              <a:t> </a:t>
            </a:r>
            <a:r>
              <a:rPr lang="en-GB" sz="2000" dirty="0" smtClean="0">
                <a:solidFill>
                  <a:schemeClr val="bg1"/>
                </a:solidFill>
              </a:rPr>
              <a:t>specification</a:t>
            </a:r>
          </a:p>
          <a:p>
            <a:pPr algn="ctr"/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0401" y="2862403"/>
            <a:ext cx="2333119" cy="1396127"/>
          </a:xfrm>
          <a:prstGeom prst="roundRect">
            <a:avLst/>
          </a:prstGeom>
          <a:solidFill>
            <a:srgbClr val="1464A3"/>
          </a:solidFill>
        </p:spPr>
        <p:txBody>
          <a:bodyPr wrap="square" rtlCol="0">
            <a:spAutoFit/>
          </a:bodyPr>
          <a:lstStyle/>
          <a:p>
            <a:pPr algn="ctr"/>
            <a:endParaRPr lang="en-GB" dirty="0" smtClean="0">
              <a:solidFill>
                <a:schemeClr val="bg1"/>
              </a:solidFill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School ethos and key features</a:t>
            </a:r>
          </a:p>
          <a:p>
            <a:pPr algn="ctr"/>
            <a:endParaRPr lang="en-GB" dirty="0" smtClean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690613" y="2882714"/>
            <a:ext cx="2333119" cy="1362075"/>
          </a:xfrm>
          <a:prstGeom prst="roundRect">
            <a:avLst/>
          </a:prstGeom>
          <a:solidFill>
            <a:srgbClr val="4BBEC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GB" dirty="0" smtClean="0">
              <a:solidFill>
                <a:schemeClr val="bg1"/>
              </a:solidFill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Outcomes</a:t>
            </a:r>
          </a:p>
          <a:p>
            <a:pPr algn="ctr">
              <a:lnSpc>
                <a:spcPct val="150000"/>
              </a:lnSpc>
            </a:pPr>
            <a:endParaRPr lang="en-GB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3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9549" y="260351"/>
            <a:ext cx="8639175" cy="8254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solidFill>
                  <a:srgbClr val="00335F"/>
                </a:solidFill>
                <a:latin typeface="Minion Pro" panose="02040503050201020203" pitchFamily="18" charset="0"/>
                <a:cs typeface="Calibri"/>
              </a:rPr>
              <a:t>Importance of a strong team</a:t>
            </a:r>
          </a:p>
          <a:p>
            <a:endParaRPr lang="en-GB" sz="4000" dirty="0">
              <a:solidFill>
                <a:srgbClr val="00335F"/>
              </a:solidFill>
              <a:latin typeface="Minion Pro" panose="02040503050201020203" pitchFamily="18" charset="0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550" y="1303020"/>
            <a:ext cx="863917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3C3C3B"/>
                </a:solidFill>
              </a:rPr>
              <a:t>Applying for, setting up and opening a free school is an extremely demanding process. It’s essential that you have a strong, committed team with a wide range of skills working on the project</a:t>
            </a:r>
            <a:r>
              <a:rPr lang="en-GB" sz="2200" dirty="0" smtClean="0">
                <a:solidFill>
                  <a:srgbClr val="3C3C3B"/>
                </a:solidFill>
              </a:rPr>
              <a:t>.</a:t>
            </a:r>
          </a:p>
          <a:p>
            <a:r>
              <a:rPr lang="en-GB" sz="2200" dirty="0" smtClean="0">
                <a:solidFill>
                  <a:srgbClr val="3C3C3B"/>
                </a:solidFill>
              </a:rPr>
              <a:t>  </a:t>
            </a:r>
            <a:endParaRPr lang="en-GB" sz="2200" dirty="0">
              <a:solidFill>
                <a:srgbClr val="3C3C3B"/>
              </a:solidFill>
            </a:endParaRPr>
          </a:p>
          <a:p>
            <a:r>
              <a:rPr lang="en-GB" sz="2200" dirty="0">
                <a:solidFill>
                  <a:srgbClr val="3C3C3B"/>
                </a:solidFill>
              </a:rPr>
              <a:t>Some of the challenges your team will face include: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549" y="3330753"/>
            <a:ext cx="3421157" cy="1464231"/>
          </a:xfrm>
          <a:prstGeom prst="roundRect">
            <a:avLst/>
          </a:prstGeom>
          <a:solidFill>
            <a:srgbClr val="00335F"/>
          </a:solidFill>
        </p:spPr>
        <p:txBody>
          <a:bodyPr wrap="square" rtlCol="0">
            <a:spAutoFit/>
          </a:bodyPr>
          <a:lstStyle/>
          <a:p>
            <a:pPr algn="ctr"/>
            <a:endParaRPr lang="en-GB" sz="2000" dirty="0" smtClean="0">
              <a:solidFill>
                <a:schemeClr val="bg1"/>
              </a:solidFill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Engaging with stakeholders and commissioners</a:t>
            </a:r>
          </a:p>
          <a:p>
            <a:pPr algn="ctr"/>
            <a:endParaRPr lang="en-GB" sz="2000" dirty="0" smtClean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7003" y="3330752"/>
            <a:ext cx="3421155" cy="1464231"/>
          </a:xfrm>
          <a:prstGeom prst="roundRect">
            <a:avLst/>
          </a:prstGeom>
          <a:solidFill>
            <a:srgbClr val="1464A3"/>
          </a:solidFill>
        </p:spPr>
        <p:txBody>
          <a:bodyPr wrap="square" rtlCol="0">
            <a:spAutoFit/>
          </a:bodyPr>
          <a:lstStyle/>
          <a:p>
            <a:pPr algn="ctr"/>
            <a:endParaRPr lang="en-GB" sz="2000" dirty="0" smtClean="0">
              <a:solidFill>
                <a:schemeClr val="bg1"/>
              </a:solidFill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Building a financial plan for the school</a:t>
            </a:r>
          </a:p>
          <a:p>
            <a:pPr algn="ctr"/>
            <a:endParaRPr lang="en-GB" sz="2000" dirty="0" smtClean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7003" y="5084207"/>
            <a:ext cx="3421155" cy="1464231"/>
          </a:xfrm>
          <a:prstGeom prst="roundRect">
            <a:avLst/>
          </a:prstGeom>
          <a:solidFill>
            <a:srgbClr val="F0300A"/>
          </a:solidFill>
        </p:spPr>
        <p:txBody>
          <a:bodyPr wrap="square" rtlCol="0">
            <a:spAutoFit/>
          </a:bodyPr>
          <a:lstStyle/>
          <a:p>
            <a:pPr algn="ctr"/>
            <a:endParaRPr lang="en-GB" sz="2000" dirty="0" smtClean="0">
              <a:solidFill>
                <a:schemeClr val="bg1"/>
              </a:solidFill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Managing the project as a whole</a:t>
            </a:r>
          </a:p>
          <a:p>
            <a:pPr algn="ctr"/>
            <a:endParaRPr lang="en-GB" sz="2000" dirty="0" smtClean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9551" y="5084207"/>
            <a:ext cx="3421156" cy="1464231"/>
          </a:xfrm>
          <a:prstGeom prst="roundRect">
            <a:avLst/>
          </a:prstGeom>
          <a:solidFill>
            <a:srgbClr val="4BBEC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en-GB" sz="2000" dirty="0" smtClean="0">
              <a:solidFill>
                <a:schemeClr val="bg1"/>
              </a:solidFill>
            </a:endParaRPr>
          </a:p>
          <a:p>
            <a:pPr algn="ctr"/>
            <a:r>
              <a:rPr lang="en-GB" sz="2000" dirty="0" smtClean="0">
                <a:solidFill>
                  <a:schemeClr val="bg1"/>
                </a:solidFill>
              </a:rPr>
              <a:t>Designing a curriculum</a:t>
            </a:r>
          </a:p>
          <a:p>
            <a:pPr algn="ctr">
              <a:lnSpc>
                <a:spcPct val="150000"/>
              </a:lnSpc>
            </a:pPr>
            <a:endParaRPr lang="en-GB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6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9548" y="6844"/>
            <a:ext cx="8639175" cy="8254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solidFill>
                  <a:srgbClr val="00335F"/>
                </a:solidFill>
                <a:latin typeface="Minion Pro" panose="02040503050201020203" pitchFamily="18" charset="0"/>
                <a:cs typeface="Calibri"/>
              </a:rPr>
              <a:t>Importance of a strong team</a:t>
            </a:r>
            <a:r>
              <a:rPr lang="en-GB" sz="4000" dirty="0" smtClean="0">
                <a:solidFill>
                  <a:srgbClr val="00335F"/>
                </a:solidFill>
                <a:latin typeface="Minion Pro" panose="02040503050201020203" pitchFamily="18" charset="0"/>
                <a:cs typeface="Calibri"/>
              </a:rPr>
              <a:t> </a:t>
            </a:r>
            <a:endParaRPr lang="en-GB" sz="4000" dirty="0" smtClean="0">
              <a:solidFill>
                <a:srgbClr val="00335F"/>
              </a:solidFill>
              <a:latin typeface="Minion Pro" panose="02040503050201020203" pitchFamily="18" charset="0"/>
              <a:cs typeface="Calibri"/>
            </a:endParaRPr>
          </a:p>
          <a:p>
            <a:endParaRPr lang="en-GB" sz="4000" dirty="0">
              <a:solidFill>
                <a:srgbClr val="00335F"/>
              </a:solidFill>
              <a:latin typeface="Minion Pro" panose="02040503050201020203" pitchFamily="18" charset="0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548" y="1303020"/>
            <a:ext cx="48094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3C3C3B"/>
                </a:solidFill>
              </a:rPr>
              <a:t>You must have the following: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3C3C3B"/>
                </a:solidFill>
              </a:rPr>
              <a:t> Education expertise relevant to the type of school you want to set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3C3C3B"/>
                </a:solidFill>
              </a:rPr>
              <a:t> Finance expertise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3C3C3B"/>
                </a:solidFill>
              </a:rPr>
              <a:t> Governance expertise</a:t>
            </a:r>
            <a:br>
              <a:rPr lang="en-GB" sz="2200" dirty="0">
                <a:solidFill>
                  <a:srgbClr val="3C3C3B"/>
                </a:solidFill>
              </a:rPr>
            </a:br>
            <a:endParaRPr lang="en-GB" sz="2200" dirty="0">
              <a:solidFill>
                <a:srgbClr val="3C3C3B"/>
              </a:solidFill>
            </a:endParaRPr>
          </a:p>
          <a:p>
            <a:r>
              <a:rPr lang="en-GB" sz="2200" b="1" dirty="0">
                <a:solidFill>
                  <a:srgbClr val="3C3C3B"/>
                </a:solidFill>
              </a:rPr>
              <a:t>You should have the following: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3C3C3B"/>
                </a:solidFill>
              </a:rPr>
              <a:t> Project management expertise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3C3C3B"/>
                </a:solidFill>
              </a:rPr>
              <a:t> Marketing/communications expertise</a:t>
            </a:r>
            <a:br>
              <a:rPr lang="en-GB" sz="2200" dirty="0">
                <a:solidFill>
                  <a:srgbClr val="3C3C3B"/>
                </a:solidFill>
              </a:rPr>
            </a:br>
            <a:endParaRPr lang="en-GB" sz="2200" dirty="0">
              <a:solidFill>
                <a:srgbClr val="3C3C3B"/>
              </a:solidFill>
            </a:endParaRPr>
          </a:p>
          <a:p>
            <a:r>
              <a:rPr lang="en-GB" sz="2200" b="1" dirty="0">
                <a:solidFill>
                  <a:srgbClr val="3C3C3B"/>
                </a:solidFill>
              </a:rPr>
              <a:t>Necessary for pre-opening: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3C3C3B"/>
                </a:solidFill>
              </a:rPr>
              <a:t> HR expertise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3C3C3B"/>
                </a:solidFill>
              </a:rPr>
              <a:t> ICT expertise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3C3C3B"/>
                </a:solidFill>
              </a:rPr>
              <a:t> Buildings and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3C3C3B"/>
                </a:solidFill>
              </a:rPr>
              <a:t> Legal expertise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3C3C3B"/>
                </a:solidFill>
              </a:rPr>
              <a:t> Business/start up experience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242560" y="1370617"/>
            <a:ext cx="3759200" cy="3913971"/>
            <a:chOff x="5242560" y="1370617"/>
            <a:chExt cx="3759200" cy="3913971"/>
          </a:xfrm>
        </p:grpSpPr>
        <p:sp>
          <p:nvSpPr>
            <p:cNvPr id="7" name="Oval 6"/>
            <p:cNvSpPr/>
            <p:nvPr/>
          </p:nvSpPr>
          <p:spPr>
            <a:xfrm>
              <a:off x="5242560" y="1370617"/>
              <a:ext cx="3759200" cy="3913971"/>
            </a:xfrm>
            <a:prstGeom prst="ellipse">
              <a:avLst/>
            </a:prstGeom>
            <a:solidFill>
              <a:srgbClr val="4BBEC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5648960" y="2316480"/>
              <a:ext cx="2865120" cy="2968108"/>
            </a:xfrm>
            <a:prstGeom prst="ellipse">
              <a:avLst/>
            </a:prstGeom>
            <a:solidFill>
              <a:srgbClr val="1464A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Oval 2"/>
            <p:cNvSpPr/>
            <p:nvPr/>
          </p:nvSpPr>
          <p:spPr>
            <a:xfrm>
              <a:off x="6116320" y="3286962"/>
              <a:ext cx="1991360" cy="1997626"/>
            </a:xfrm>
            <a:prstGeom prst="ellipse">
              <a:avLst/>
            </a:prstGeom>
            <a:solidFill>
              <a:srgbClr val="00335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339840" y="4101109"/>
              <a:ext cx="15646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Lead proposer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339840" y="1544275"/>
              <a:ext cx="15646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Additional advisers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29680" y="2629365"/>
              <a:ext cx="156464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 smtClean="0">
                  <a:solidFill>
                    <a:schemeClr val="bg1"/>
                  </a:solidFill>
                </a:rPr>
                <a:t>Steering group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583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28674" y="1427003"/>
            <a:ext cx="8315325" cy="161702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US" sz="5500" dirty="0" smtClean="0">
                <a:solidFill>
                  <a:schemeClr val="bg1"/>
                </a:solidFill>
                <a:latin typeface="Minion Pro" panose="02040503050201020203" pitchFamily="18" charset="0"/>
                <a:cs typeface="Garamond"/>
              </a:rPr>
              <a:t>How New Schools Network can help you </a:t>
            </a:r>
            <a:endParaRPr lang="en-US" sz="5500" dirty="0">
              <a:solidFill>
                <a:schemeClr val="bg1"/>
              </a:solidFill>
              <a:latin typeface="Minion Pro" panose="02040503050201020203" pitchFamily="18" charset="0"/>
              <a:cs typeface="Garamond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8674" y="2124076"/>
            <a:ext cx="8315326" cy="1073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500" i="1" dirty="0">
              <a:solidFill>
                <a:srgbClr val="9EC1E7"/>
              </a:solidFill>
              <a:latin typeface="Minion Pro" panose="02040503050201020203" pitchFamily="18" charset="0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68519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9549" y="260351"/>
            <a:ext cx="8639175" cy="8254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5F"/>
                </a:solidFill>
                <a:effectLst/>
                <a:uLnTx/>
                <a:uFillTx/>
                <a:latin typeface="Minion Pro" panose="02040503050201020203" pitchFamily="18" charset="0"/>
                <a:ea typeface="+mj-ea"/>
                <a:cs typeface="Calibri"/>
              </a:rPr>
              <a:t>How NSN can help you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335F"/>
              </a:solidFill>
              <a:effectLst/>
              <a:uLnTx/>
              <a:uFillTx/>
              <a:latin typeface="Minion Pro" panose="02040503050201020203" pitchFamily="18" charset="0"/>
              <a:ea typeface="+mj-ea"/>
              <a:cs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917" y="1334827"/>
            <a:ext cx="4057533" cy="4955203"/>
          </a:xfrm>
          <a:prstGeom prst="rect">
            <a:avLst/>
          </a:prstGeom>
          <a:solidFill>
            <a:srgbClr val="00335F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nion Pro" panose="02040503050201020203" pitchFamily="18" charset="0"/>
                <a:ea typeface="+mn-ea"/>
                <a:cs typeface="+mn-cs"/>
              </a:rPr>
              <a:t>Development Programme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nion Pro" panose="02040503050201020203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Trebuchet MS" panose="020B0603020202020204" pitchFamily="34" charset="0"/>
              <a:buChar char="―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combination of the following: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named personal NSN Adviser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personalised support plan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Written feedback on draft applications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Specialist meetings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Networking with other free schools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Help marketing your school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1334827"/>
            <a:ext cx="3971924" cy="2985433"/>
          </a:xfrm>
          <a:prstGeom prst="rect">
            <a:avLst/>
          </a:prstGeom>
          <a:solidFill>
            <a:srgbClr val="1464A3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nion Pro" panose="02040503050201020203" pitchFamily="18" charset="0"/>
                <a:ea typeface="+mn-ea"/>
                <a:cs typeface="+mn-cs"/>
              </a:rPr>
              <a:t>Support for all groups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nion Pro" panose="02040503050201020203" pitchFamily="18" charset="0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 hour long 1-1 meeting with one of our Advisers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Advice from the team via phone and email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wide range of resources on our website.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624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9549" y="260351"/>
            <a:ext cx="8639175" cy="8254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5F"/>
                </a:solidFill>
                <a:effectLst/>
                <a:uLnTx/>
                <a:uFillTx/>
                <a:latin typeface="Minion Pro" panose="02040503050201020203" pitchFamily="18" charset="0"/>
                <a:ea typeface="+mj-ea"/>
                <a:cs typeface="Calibri"/>
              </a:rPr>
              <a:t>NSN Development Programme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335F"/>
              </a:solidFill>
              <a:effectLst/>
              <a:uLnTx/>
              <a:uFillTx/>
              <a:latin typeface="Minion Pro" panose="02040503050201020203" pitchFamily="18" charset="0"/>
              <a:ea typeface="+mj-ea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549" y="1219855"/>
            <a:ext cx="86391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Feedback we have had from groups who have been on the programme has been overwhelmingly positive, and approval rates for groups on the programme shows its success.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917" y="2462330"/>
            <a:ext cx="3007252" cy="1323439"/>
          </a:xfrm>
          <a:prstGeom prst="rect">
            <a:avLst/>
          </a:prstGeom>
          <a:solidFill>
            <a:srgbClr val="00335F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100% of those who have received this additional support in the past said it was helpful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917" y="4103757"/>
            <a:ext cx="3007252" cy="707886"/>
          </a:xfrm>
          <a:prstGeom prst="rect">
            <a:avLst/>
          </a:prstGeom>
          <a:solidFill>
            <a:srgbClr val="1464A3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You are 50% more likely to be invited to interview.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917" y="5071621"/>
            <a:ext cx="3007253" cy="1631216"/>
          </a:xfrm>
          <a:prstGeom prst="rect">
            <a:avLst/>
          </a:prstGeom>
          <a:solidFill>
            <a:srgbClr val="4BBECF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 of the 14 successful free schools from the local authority-led special free school round wave 1 received NSN support.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4391023" y="2175956"/>
            <a:ext cx="4324350" cy="1790700"/>
          </a:xfrm>
          <a:prstGeom prst="wedgeEllipseCallout">
            <a:avLst/>
          </a:prstGeom>
          <a:solidFill>
            <a:srgbClr val="F030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“The Development Programme was excellent and offered appropriate support, challenges and rigour.”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3509961" y="4550489"/>
            <a:ext cx="4562475" cy="2017722"/>
          </a:xfrm>
          <a:prstGeom prst="wedgeEllipseCallout">
            <a:avLst/>
          </a:prstGeom>
          <a:solidFill>
            <a:srgbClr val="F0300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“We couldn’t have done it without you! Thank you so much for keeping us on track and motivated.” 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48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9549" y="260351"/>
            <a:ext cx="8639175" cy="8254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5F"/>
                </a:solidFill>
                <a:effectLst/>
                <a:uLnTx/>
                <a:uFillTx/>
                <a:latin typeface="Minion Pro" panose="02040503050201020203" pitchFamily="18" charset="0"/>
                <a:ea typeface="+mj-ea"/>
                <a:cs typeface="Calibri"/>
              </a:rPr>
              <a:t>Enrolling onto the DP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335F"/>
              </a:solidFill>
              <a:effectLst/>
              <a:uLnTx/>
              <a:uFillTx/>
              <a:latin typeface="Minion Pro" panose="02040503050201020203" pitchFamily="18" charset="0"/>
              <a:ea typeface="+mj-ea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7627" y="1258277"/>
            <a:ext cx="8382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Book a 1-1 meeting with an adviser through our website.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3C3C3B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Submit an enrolment form through our website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C3C3B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5820" y="3896670"/>
            <a:ext cx="8543807" cy="1846659"/>
          </a:xfrm>
          <a:prstGeom prst="rect">
            <a:avLst/>
          </a:prstGeom>
          <a:solidFill>
            <a:srgbClr val="00335F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inion Pro" panose="02040503050201020203" pitchFamily="18" charset="0"/>
                <a:ea typeface="+mn-ea"/>
                <a:cs typeface="+mn-cs"/>
              </a:rPr>
              <a:t>Contact NSN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inion Pro" panose="02040503050201020203" pitchFamily="18" charset="0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tabLst/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Email: 		info@newschoolsnetwork.org</a:t>
            </a:r>
          </a:p>
          <a:p>
            <a:pPr lvl="0">
              <a:buClr>
                <a:prstClr val="white"/>
              </a:buClr>
              <a:defRPr/>
            </a:pPr>
            <a:r>
              <a:rPr kumimoji="0" lang="en-GB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Phone:</a:t>
            </a:r>
            <a:r>
              <a:rPr kumimoji="0" lang="en-GB" sz="22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	</a:t>
            </a:r>
            <a:r>
              <a:rPr lang="en-GB" sz="2200" dirty="0">
                <a:solidFill>
                  <a:prstClr val="white"/>
                </a:solidFill>
              </a:rPr>
              <a:t>	020 7952 8558</a:t>
            </a:r>
            <a:endParaRPr kumimoji="0" lang="en-GB" sz="2200" b="0" i="0" u="none" strike="noStrike" kern="1200" cap="none" spc="0" normalizeH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lvl="0">
              <a:buClr>
                <a:prstClr val="white"/>
              </a:buClr>
              <a:defRPr/>
            </a:pPr>
            <a:r>
              <a:rPr lang="en-GB" sz="2200" baseline="0" dirty="0" smtClean="0">
                <a:solidFill>
                  <a:prstClr val="white"/>
                </a:solidFill>
                <a:latin typeface="Calibri"/>
              </a:rPr>
              <a:t>Website:</a:t>
            </a:r>
            <a:r>
              <a:rPr lang="en-GB" sz="2200" dirty="0" smtClean="0">
                <a:solidFill>
                  <a:prstClr val="white"/>
                </a:solidFill>
                <a:latin typeface="Calibri"/>
              </a:rPr>
              <a:t> </a:t>
            </a:r>
            <a:r>
              <a:rPr lang="en-GB" sz="2200" dirty="0">
                <a:solidFill>
                  <a:prstClr val="white"/>
                </a:solidFill>
              </a:rPr>
              <a:t>	https://www.newschoolsnetwork.org/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21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9549" y="260351"/>
            <a:ext cx="8639175" cy="8254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solidFill>
                  <a:srgbClr val="00335F"/>
                </a:solidFill>
                <a:latin typeface="Minion Pro" panose="02040503050201020203" pitchFamily="18" charset="0"/>
                <a:cs typeface="Calibri"/>
              </a:rPr>
              <a:t>Agenda</a:t>
            </a:r>
            <a:endParaRPr lang="en-GB" sz="4000" dirty="0">
              <a:solidFill>
                <a:srgbClr val="00335F"/>
              </a:solidFill>
              <a:latin typeface="Minion Pro" panose="02040503050201020203" pitchFamily="18" charset="0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548" y="1285875"/>
            <a:ext cx="8639175" cy="3095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Clr>
                <a:srgbClr val="00335F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3C3C3B"/>
                </a:solidFill>
                <a:cs typeface="Calibri"/>
              </a:rPr>
              <a:t>Introductions</a:t>
            </a:r>
          </a:p>
          <a:p>
            <a:pPr marL="285750" indent="-285750">
              <a:lnSpc>
                <a:spcPct val="114000"/>
              </a:lnSpc>
              <a:buClr>
                <a:srgbClr val="00335F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3C3C3B"/>
                </a:solidFill>
                <a:cs typeface="Calibri"/>
              </a:rPr>
              <a:t>About New Schools Network</a:t>
            </a:r>
          </a:p>
          <a:p>
            <a:pPr marL="285750" indent="-285750">
              <a:lnSpc>
                <a:spcPct val="114000"/>
              </a:lnSpc>
              <a:buClr>
                <a:srgbClr val="00335F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3C3C3B"/>
                </a:solidFill>
                <a:cs typeface="Calibri"/>
              </a:rPr>
              <a:t>Special free schools: the basics </a:t>
            </a:r>
          </a:p>
          <a:p>
            <a:pPr marL="285750" indent="-285750">
              <a:lnSpc>
                <a:spcPct val="114000"/>
              </a:lnSpc>
              <a:buClr>
                <a:srgbClr val="00335F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3C3C3B"/>
                </a:solidFill>
                <a:cs typeface="Calibri"/>
              </a:rPr>
              <a:t>The special free school application process</a:t>
            </a:r>
          </a:p>
          <a:p>
            <a:pPr marL="285750" indent="-285750">
              <a:lnSpc>
                <a:spcPct val="114000"/>
              </a:lnSpc>
              <a:buClr>
                <a:srgbClr val="00335F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3C3C3B"/>
                </a:solidFill>
                <a:cs typeface="Calibri"/>
              </a:rPr>
              <a:t>How New Schools Network can help you</a:t>
            </a:r>
          </a:p>
          <a:p>
            <a:pPr marL="285750" indent="-285750">
              <a:lnSpc>
                <a:spcPct val="114000"/>
              </a:lnSpc>
              <a:buClr>
                <a:srgbClr val="00335F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3C3C3B"/>
                </a:solidFill>
                <a:cs typeface="Calibri"/>
              </a:rPr>
              <a:t>Questions</a:t>
            </a:r>
            <a:endParaRPr lang="en-GB" dirty="0">
              <a:solidFill>
                <a:srgbClr val="3C3C3B"/>
              </a:solidFill>
              <a:cs typeface="Calibri"/>
            </a:endParaRP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764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28674" y="1427003"/>
            <a:ext cx="8315325" cy="1617028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US" sz="5500" dirty="0" smtClean="0">
                <a:solidFill>
                  <a:schemeClr val="bg1"/>
                </a:solidFill>
                <a:latin typeface="Minion Pro" panose="02040503050201020203" pitchFamily="18" charset="0"/>
                <a:cs typeface="Garamond"/>
              </a:rPr>
              <a:t>Questions?</a:t>
            </a:r>
            <a:endParaRPr lang="en-US" sz="5500" dirty="0">
              <a:solidFill>
                <a:schemeClr val="bg1"/>
              </a:solidFill>
              <a:latin typeface="Minion Pro" panose="02040503050201020203" pitchFamily="18" charset="0"/>
              <a:cs typeface="Garamond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8674" y="2124076"/>
            <a:ext cx="8315326" cy="1073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500" i="1" dirty="0">
              <a:solidFill>
                <a:srgbClr val="9EC1E7"/>
              </a:solidFill>
              <a:latin typeface="Minion Pro" panose="02040503050201020203" pitchFamily="18" charset="0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63180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9549" y="260351"/>
            <a:ext cx="8639175" cy="8254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00335F"/>
                </a:solidFill>
                <a:latin typeface="Minion Pro" panose="02040503050201020203" pitchFamily="18" charset="0"/>
                <a:cs typeface="Calibri"/>
              </a:rPr>
              <a:t>About New Schools Network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9549" y="1303020"/>
            <a:ext cx="863917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Independent charity, founded in 2009</a:t>
            </a:r>
            <a:br>
              <a:rPr lang="en-GB"/>
            </a:b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 Supports free school applicants and open/approved free schools</a:t>
            </a:r>
            <a:br>
              <a:rPr lang="en-GB"/>
            </a:b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 Advocates for free school policy</a:t>
            </a:r>
            <a:br>
              <a:rPr lang="en-GB"/>
            </a:b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 Worked with around 70% open/approved free schools</a:t>
            </a:r>
            <a:br>
              <a:rPr lang="en-GB"/>
            </a:br>
            <a:endParaRPr lang="en-GB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 Free services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214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9549" y="260351"/>
            <a:ext cx="8639175" cy="8254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4000" dirty="0">
              <a:solidFill>
                <a:srgbClr val="00335F"/>
              </a:solidFill>
              <a:latin typeface="Minion Pro" panose="02040503050201020203" pitchFamily="18" charset="0"/>
              <a:cs typeface="Calibri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9548" y="204597"/>
            <a:ext cx="8639175" cy="8254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solidFill>
                  <a:srgbClr val="00335F"/>
                </a:solidFill>
                <a:latin typeface="Minion Pro" panose="02040503050201020203" pitchFamily="18" charset="0"/>
                <a:cs typeface="Calibri"/>
              </a:rPr>
              <a:t>Free schools: the basics </a:t>
            </a:r>
            <a:endParaRPr lang="en-GB" sz="4000" dirty="0">
              <a:solidFill>
                <a:srgbClr val="00335F"/>
              </a:solidFill>
              <a:latin typeface="Minion Pro" panose="02040503050201020203" pitchFamily="18" charset="0"/>
              <a:cs typeface="Calibri"/>
            </a:endParaRPr>
          </a:p>
          <a:p>
            <a:endParaRPr lang="en-GB" sz="4000" dirty="0">
              <a:solidFill>
                <a:srgbClr val="00335F"/>
              </a:solidFill>
              <a:latin typeface="Minion Pro" panose="02040503050201020203" pitchFamily="18" charset="0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7514" y="3863499"/>
            <a:ext cx="3657917" cy="1770698"/>
          </a:xfrm>
          <a:prstGeom prst="roundRect">
            <a:avLst/>
          </a:prstGeom>
          <a:solidFill>
            <a:srgbClr val="1464A3"/>
          </a:solidFill>
        </p:spPr>
        <p:txBody>
          <a:bodyPr wrap="square" rtlCol="0">
            <a:spAutoFit/>
          </a:bodyPr>
          <a:lstStyle/>
          <a:p>
            <a:pPr algn="ctr"/>
            <a:endParaRPr lang="en-GB" sz="1400" dirty="0" smtClean="0">
              <a:solidFill>
                <a:schemeClr val="bg1"/>
              </a:solidFill>
            </a:endParaRPr>
          </a:p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How are the funded?</a:t>
            </a:r>
          </a:p>
          <a:p>
            <a:pPr algn="ctr"/>
            <a:endParaRPr lang="en-GB" sz="1600" dirty="0" smtClean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7513" y="1682551"/>
            <a:ext cx="3657917" cy="1736646"/>
          </a:xfrm>
          <a:prstGeom prst="roundRect">
            <a:avLst/>
          </a:prstGeom>
          <a:solidFill>
            <a:srgbClr val="1464A3"/>
          </a:solidFill>
        </p:spPr>
        <p:txBody>
          <a:bodyPr wrap="square" rtlCol="0">
            <a:spAutoFit/>
          </a:bodyPr>
          <a:lstStyle/>
          <a:p>
            <a:pPr algn="ctr"/>
            <a:endParaRPr lang="en-GB" sz="3200" dirty="0" smtClean="0">
              <a:solidFill>
                <a:schemeClr val="bg1"/>
              </a:solidFill>
            </a:endParaRPr>
          </a:p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What are they?</a:t>
            </a:r>
          </a:p>
          <a:p>
            <a:pPr algn="ctr"/>
            <a:endParaRPr lang="en-GB" sz="3200" dirty="0" smtClean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81536" y="1682551"/>
            <a:ext cx="3657917" cy="1736646"/>
          </a:xfrm>
          <a:prstGeom prst="roundRect">
            <a:avLst/>
          </a:prstGeom>
          <a:solidFill>
            <a:srgbClr val="1464A3"/>
          </a:solidFill>
        </p:spPr>
        <p:txBody>
          <a:bodyPr wrap="square" rtlCol="0">
            <a:spAutoFit/>
          </a:bodyPr>
          <a:lstStyle/>
          <a:p>
            <a:pPr algn="ctr"/>
            <a:endParaRPr lang="en-GB" sz="3200" dirty="0" smtClean="0">
              <a:solidFill>
                <a:schemeClr val="bg1"/>
              </a:solidFill>
            </a:endParaRPr>
          </a:p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Who sets them up?</a:t>
            </a:r>
          </a:p>
          <a:p>
            <a:pPr algn="ctr"/>
            <a:endParaRPr lang="en-GB" sz="3200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81536" y="3897551"/>
            <a:ext cx="3657917" cy="1736646"/>
          </a:xfrm>
          <a:prstGeom prst="roundRect">
            <a:avLst/>
          </a:prstGeom>
          <a:solidFill>
            <a:srgbClr val="1464A3"/>
          </a:solidFill>
        </p:spPr>
        <p:txBody>
          <a:bodyPr wrap="square" rtlCol="0">
            <a:spAutoFit/>
          </a:bodyPr>
          <a:lstStyle/>
          <a:p>
            <a:pPr algn="ctr"/>
            <a:endParaRPr lang="en-GB" sz="3200" dirty="0" smtClean="0">
              <a:solidFill>
                <a:schemeClr val="bg1"/>
              </a:solidFill>
            </a:endParaRPr>
          </a:p>
          <a:p>
            <a:pPr algn="ctr"/>
            <a:r>
              <a:rPr lang="en-GB" sz="3200" dirty="0" smtClean="0">
                <a:solidFill>
                  <a:schemeClr val="bg1"/>
                </a:solidFill>
              </a:rPr>
              <a:t>Freedoms</a:t>
            </a:r>
          </a:p>
          <a:p>
            <a:pPr algn="ctr"/>
            <a:endParaRPr lang="en-GB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9549" y="260351"/>
            <a:ext cx="8639175" cy="8254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solidFill>
                  <a:srgbClr val="00335F"/>
                </a:solidFill>
                <a:latin typeface="Minion Pro" panose="02040503050201020203" pitchFamily="18" charset="0"/>
                <a:cs typeface="Calibri"/>
              </a:rPr>
              <a:t>Free schools: the basics</a:t>
            </a:r>
            <a:endParaRPr lang="en-GB" sz="4000" dirty="0">
              <a:solidFill>
                <a:srgbClr val="00335F"/>
              </a:solidFill>
              <a:latin typeface="Minion Pro" panose="02040503050201020203" pitchFamily="18" charset="0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3239" y="1466832"/>
            <a:ext cx="3717373" cy="646331"/>
          </a:xfrm>
          <a:prstGeom prst="rect">
            <a:avLst/>
          </a:prstGeom>
          <a:solidFill>
            <a:srgbClr val="00335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Minion Pro" panose="02040503050201020203" pitchFamily="18" charset="0"/>
              </a:rPr>
              <a:t>Do…</a:t>
            </a:r>
            <a:endParaRPr lang="en-GB" sz="2800" dirty="0" smtClean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3238" y="3289058"/>
            <a:ext cx="3717374" cy="1200329"/>
          </a:xfrm>
          <a:prstGeom prst="rect">
            <a:avLst/>
          </a:prstGeom>
          <a:solidFill>
            <a:srgbClr val="9EC1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Be open to all pupils, regardless of their faith, ability or social background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3239" y="4639707"/>
            <a:ext cx="3717374" cy="1200329"/>
          </a:xfrm>
          <a:prstGeom prst="rect">
            <a:avLst/>
          </a:prstGeom>
          <a:solidFill>
            <a:srgbClr val="F0300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Held accountable through Ofsted inspections and exam results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3238" y="2309074"/>
            <a:ext cx="3717374" cy="830997"/>
          </a:xfrm>
          <a:prstGeom prst="rect">
            <a:avLst/>
          </a:prstGeom>
          <a:solidFill>
            <a:srgbClr val="1464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Offer education for pupils aged 4 - 19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23379" y="1541122"/>
            <a:ext cx="3717373" cy="646331"/>
          </a:xfrm>
          <a:prstGeom prst="rect">
            <a:avLst/>
          </a:prstGeom>
          <a:solidFill>
            <a:srgbClr val="00335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chemeClr val="bg1"/>
                </a:solidFill>
                <a:latin typeface="Minion Pro" panose="02040503050201020203" pitchFamily="18" charset="0"/>
              </a:rPr>
              <a:t>Do not…</a:t>
            </a:r>
            <a:endParaRPr lang="en-GB" sz="2800" dirty="0" smtClean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23378" y="3289058"/>
            <a:ext cx="3717374" cy="461665"/>
          </a:xfrm>
          <a:prstGeom prst="rect">
            <a:avLst/>
          </a:prstGeom>
          <a:solidFill>
            <a:srgbClr val="9EC1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Get set up by ‘anybody’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23377" y="2309074"/>
            <a:ext cx="3717374" cy="830997"/>
          </a:xfrm>
          <a:prstGeom prst="rect">
            <a:avLst/>
          </a:prstGeom>
          <a:solidFill>
            <a:srgbClr val="1464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Receive more funding than other state schools</a:t>
            </a:r>
          </a:p>
        </p:txBody>
      </p:sp>
    </p:spTree>
    <p:extLst>
      <p:ext uri="{BB962C8B-B14F-4D97-AF65-F5344CB8AC3E}">
        <p14:creationId xmlns:p14="http://schemas.microsoft.com/office/powerpoint/2010/main" val="63658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9549" y="260351"/>
            <a:ext cx="8639175" cy="8254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solidFill>
                  <a:srgbClr val="00335F"/>
                </a:solidFill>
                <a:latin typeface="Minion Pro" panose="02040503050201020203" pitchFamily="18" charset="0"/>
                <a:cs typeface="Calibri"/>
              </a:rPr>
              <a:t>Special and AP free schools: </a:t>
            </a:r>
            <a:r>
              <a:rPr lang="en-GB" sz="4000" dirty="0">
                <a:solidFill>
                  <a:srgbClr val="00335F"/>
                </a:solidFill>
                <a:latin typeface="Minion Pro" panose="02040503050201020203" pitchFamily="18" charset="0"/>
                <a:cs typeface="Calibri"/>
              </a:rPr>
              <a:t>the basics</a:t>
            </a:r>
          </a:p>
          <a:p>
            <a:endParaRPr lang="en-GB" sz="4000" dirty="0">
              <a:solidFill>
                <a:srgbClr val="00335F"/>
              </a:solidFill>
              <a:latin typeface="Minion Pro" panose="02040503050201020203" pitchFamily="18" charset="0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548" y="1623060"/>
            <a:ext cx="86391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There are </a:t>
            </a:r>
            <a:r>
              <a:rPr lang="en-GB" dirty="0" smtClean="0"/>
              <a:t>34 </a:t>
            </a:r>
            <a:r>
              <a:rPr lang="en-GB" dirty="0"/>
              <a:t>open special free schools in England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  <a:r>
              <a:rPr lang="en-GB" dirty="0" smtClean="0"/>
              <a:t>There are 54 that have been approved to open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Only </a:t>
            </a:r>
            <a:r>
              <a:rPr lang="en-GB" dirty="0" smtClean="0"/>
              <a:t>19 </a:t>
            </a:r>
            <a:r>
              <a:rPr lang="en-GB" dirty="0"/>
              <a:t>have been inspected by Ofsted: </a:t>
            </a:r>
            <a:r>
              <a:rPr lang="en-GB" dirty="0" smtClean="0"/>
              <a:t>17 </a:t>
            </a:r>
            <a:r>
              <a:rPr lang="en-GB" dirty="0"/>
              <a:t>of which are Good or </a:t>
            </a:r>
            <a:r>
              <a:rPr lang="en-GB" dirty="0" smtClean="0"/>
              <a:t>Outstanding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There are 42 open AP free schools in England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There are </a:t>
            </a:r>
            <a:r>
              <a:rPr lang="en-GB" dirty="0" smtClean="0"/>
              <a:t>11 </a:t>
            </a:r>
            <a:r>
              <a:rPr lang="en-GB" dirty="0"/>
              <a:t>that have been approved to open </a:t>
            </a:r>
            <a:br>
              <a:rPr lang="en-GB" dirty="0"/>
            </a:b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 Only </a:t>
            </a:r>
            <a:r>
              <a:rPr lang="en-GB" dirty="0" smtClean="0"/>
              <a:t>32 </a:t>
            </a:r>
            <a:r>
              <a:rPr lang="en-GB" dirty="0"/>
              <a:t>have been inspected by Ofsted: </a:t>
            </a:r>
            <a:r>
              <a:rPr lang="en-GB" dirty="0" smtClean="0"/>
              <a:t>26 </a:t>
            </a:r>
            <a:r>
              <a:rPr lang="en-GB" dirty="0"/>
              <a:t>of which are Good or Outstanding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01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28674" y="1427003"/>
            <a:ext cx="8315325" cy="1617028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/>
            <a:r>
              <a:rPr lang="en-US" sz="5500" dirty="0" smtClean="0">
                <a:solidFill>
                  <a:schemeClr val="bg1"/>
                </a:solidFill>
                <a:latin typeface="Minion Pro" panose="02040503050201020203" pitchFamily="18" charset="0"/>
                <a:cs typeface="Garamond"/>
              </a:rPr>
              <a:t>Special free school application process</a:t>
            </a:r>
            <a:endParaRPr lang="en-US" sz="5500" dirty="0">
              <a:solidFill>
                <a:schemeClr val="bg1"/>
              </a:solidFill>
              <a:latin typeface="Minion Pro" panose="02040503050201020203" pitchFamily="18" charset="0"/>
              <a:cs typeface="Garamond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8674" y="2124076"/>
            <a:ext cx="8315326" cy="1073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500" i="1" dirty="0">
              <a:solidFill>
                <a:srgbClr val="9EC1E7"/>
              </a:solidFill>
              <a:latin typeface="Minion Pro" panose="02040503050201020203" pitchFamily="18" charset="0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94541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9549" y="260351"/>
            <a:ext cx="8639175" cy="8254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>
                <a:solidFill>
                  <a:srgbClr val="00335F"/>
                </a:solidFill>
                <a:latin typeface="Minion Pro" panose="02040503050201020203" pitchFamily="18" charset="0"/>
              </a:rPr>
              <a:t>Special and AP application </a:t>
            </a:r>
            <a:r>
              <a:rPr lang="en-GB" sz="4000" dirty="0" smtClean="0">
                <a:solidFill>
                  <a:srgbClr val="00335F"/>
                </a:solidFill>
                <a:latin typeface="Minion Pro" panose="02040503050201020203" pitchFamily="18" charset="0"/>
              </a:rPr>
              <a:t>process</a:t>
            </a:r>
            <a:endParaRPr lang="en-GB" sz="4000" dirty="0">
              <a:solidFill>
                <a:srgbClr val="00335F"/>
              </a:solidFill>
              <a:latin typeface="Minion Pro" panose="02040503050201020203" pitchFamily="18" charset="0"/>
            </a:endParaRPr>
          </a:p>
          <a:p>
            <a:endParaRPr lang="en-GB" sz="3600" dirty="0">
              <a:solidFill>
                <a:srgbClr val="00335F"/>
              </a:solidFill>
              <a:latin typeface="Minion Pro" panose="02040503050201020203" pitchFamily="18" charset="0"/>
              <a:cs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9549" y="1374254"/>
            <a:ext cx="2043194" cy="5270674"/>
          </a:xfrm>
          <a:prstGeom prst="rect">
            <a:avLst/>
          </a:prstGeom>
          <a:solidFill>
            <a:srgbClr val="00335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chemeClr val="bg1"/>
                </a:solidFill>
                <a:latin typeface="Minion Pro" panose="02040503050201020203" pitchFamily="18" charset="0"/>
              </a:rPr>
              <a:t>Bid</a:t>
            </a:r>
          </a:p>
          <a:p>
            <a:pPr algn="ctr"/>
            <a:endParaRPr lang="en-GB" sz="1050" b="1" dirty="0">
              <a:solidFill>
                <a:schemeClr val="bg1"/>
              </a:solidFill>
            </a:endParaRPr>
          </a:p>
          <a:p>
            <a:r>
              <a:rPr lang="en-GB" sz="1700" u="sng" dirty="0">
                <a:solidFill>
                  <a:schemeClr val="bg1"/>
                </a:solidFill>
              </a:rPr>
              <a:t>The 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bg1"/>
                </a:solidFill>
              </a:rPr>
              <a:t>Determines key features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bg1"/>
                </a:solidFill>
              </a:rPr>
              <a:t>Prepares evidence of </a:t>
            </a:r>
            <a:r>
              <a:rPr lang="en-GB" sz="1700" dirty="0" smtClean="0">
                <a:solidFill>
                  <a:schemeClr val="bg1"/>
                </a:solidFill>
              </a:rPr>
              <a:t>need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chemeClr val="bg1"/>
                </a:solidFill>
              </a:rPr>
              <a:t>Identifies potential site</a:t>
            </a:r>
            <a:endParaRPr lang="en-GB" sz="17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bg1"/>
                </a:solidFill>
              </a:rPr>
              <a:t>Submits </a:t>
            </a:r>
            <a:r>
              <a:rPr lang="en-GB" sz="1700" dirty="0" smtClean="0">
                <a:solidFill>
                  <a:schemeClr val="bg1"/>
                </a:solidFill>
              </a:rPr>
              <a:t>a bid to </a:t>
            </a:r>
            <a:r>
              <a:rPr lang="en-GB" sz="1700" dirty="0">
                <a:solidFill>
                  <a:schemeClr val="bg1"/>
                </a:solidFill>
              </a:rPr>
              <a:t>the DfE </a:t>
            </a:r>
          </a:p>
          <a:p>
            <a:endParaRPr lang="en-GB" sz="17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700" dirty="0">
              <a:solidFill>
                <a:schemeClr val="bg1"/>
              </a:solidFill>
            </a:endParaRPr>
          </a:p>
          <a:p>
            <a:r>
              <a:rPr lang="en-GB" sz="1700" u="sng" dirty="0">
                <a:solidFill>
                  <a:schemeClr val="bg1"/>
                </a:solidFill>
              </a:rPr>
              <a:t>The </a:t>
            </a:r>
            <a:r>
              <a:rPr lang="en-GB" sz="1700" u="sng" dirty="0" err="1">
                <a:solidFill>
                  <a:schemeClr val="bg1"/>
                </a:solidFill>
              </a:rPr>
              <a:t>DfE</a:t>
            </a:r>
            <a:r>
              <a:rPr lang="en-GB" sz="1700" u="sng" dirty="0">
                <a:solidFill>
                  <a:schemeClr val="bg1"/>
                </a:solidFill>
              </a:rPr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bg1"/>
                </a:solidFill>
              </a:rPr>
              <a:t>Approves LAs </a:t>
            </a:r>
            <a:r>
              <a:rPr lang="en-GB" sz="1700" dirty="0" smtClean="0">
                <a:solidFill>
                  <a:schemeClr val="bg1"/>
                </a:solidFill>
              </a:rPr>
              <a:t>bid documents</a:t>
            </a:r>
            <a:endParaRPr lang="en-GB" sz="17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bg1"/>
                </a:solidFill>
              </a:rPr>
              <a:t>Publishes specification and </a:t>
            </a:r>
            <a:r>
              <a:rPr lang="en-GB" sz="1700" dirty="0" smtClean="0">
                <a:solidFill>
                  <a:schemeClr val="bg1"/>
                </a:solidFill>
              </a:rPr>
              <a:t>application criteria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62335" y="1376908"/>
            <a:ext cx="1942782" cy="4878259"/>
          </a:xfrm>
          <a:prstGeom prst="rect">
            <a:avLst/>
          </a:prstGeom>
          <a:solidFill>
            <a:srgbClr val="9EC1E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Minion Pro" panose="02040503050201020203" pitchFamily="18" charset="0"/>
              </a:rPr>
              <a:t>Pre-opening </a:t>
            </a:r>
            <a:r>
              <a:rPr lang="en-GB" sz="2000" dirty="0" smtClean="0">
                <a:solidFill>
                  <a:schemeClr val="bg1"/>
                </a:solidFill>
                <a:latin typeface="Minion Pro" panose="02040503050201020203" pitchFamily="18" charset="0"/>
              </a:rPr>
              <a:t>phase</a:t>
            </a:r>
            <a:endParaRPr lang="en-GB" sz="2000" b="1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chemeClr val="bg1"/>
                </a:solidFill>
              </a:rPr>
              <a:t>Enrol on to NSN Delivery Programme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7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chemeClr val="bg1"/>
                </a:solidFill>
              </a:rPr>
              <a:t>Recruit </a:t>
            </a:r>
            <a:r>
              <a:rPr lang="en-GB" sz="1700" dirty="0">
                <a:solidFill>
                  <a:schemeClr val="bg1"/>
                </a:solidFill>
              </a:rPr>
              <a:t>staff, develop policies and curriculum, recruit </a:t>
            </a:r>
            <a:r>
              <a:rPr lang="en-GB" sz="1700" dirty="0" smtClean="0">
                <a:solidFill>
                  <a:schemeClr val="bg1"/>
                </a:solidFill>
              </a:rPr>
              <a:t>pupils</a:t>
            </a:r>
            <a:endParaRPr lang="en-GB" sz="17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7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bg1"/>
                </a:solidFill>
              </a:rPr>
              <a:t>Support and funding from DfE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7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bg1"/>
                </a:solidFill>
              </a:rPr>
              <a:t>Sign funding </a:t>
            </a:r>
            <a:r>
              <a:rPr lang="en-GB" sz="1700" dirty="0" smtClean="0">
                <a:solidFill>
                  <a:schemeClr val="bg1"/>
                </a:solidFill>
              </a:rPr>
              <a:t>agreement</a:t>
            </a:r>
            <a:endParaRPr lang="en-GB" sz="17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05942" y="1374254"/>
            <a:ext cx="1942782" cy="3662541"/>
          </a:xfrm>
          <a:prstGeom prst="rect">
            <a:avLst/>
          </a:prstGeom>
          <a:solidFill>
            <a:srgbClr val="F0300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Minion Pro" panose="02040503050201020203" pitchFamily="18" charset="0"/>
              </a:rPr>
              <a:t>Open phase</a:t>
            </a:r>
            <a:r>
              <a:rPr lang="en-GB" dirty="0">
                <a:solidFill>
                  <a:schemeClr val="bg1"/>
                </a:solidFill>
                <a:latin typeface="Minion Pro" panose="02040503050201020203" pitchFamily="18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Minion Pro" panose="02040503050201020203" pitchFamily="18" charset="0"/>
              </a:rPr>
            </a:br>
            <a:endParaRPr lang="en-GB" dirty="0">
              <a:latin typeface="Minion Pro" panose="02040503050201020203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chemeClr val="bg1"/>
                </a:solidFill>
              </a:rPr>
              <a:t>Continue relationship with NSN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chemeClr val="bg1"/>
                </a:solidFill>
              </a:rPr>
              <a:t>Build </a:t>
            </a:r>
            <a:r>
              <a:rPr lang="en-GB" sz="1700" dirty="0">
                <a:solidFill>
                  <a:schemeClr val="bg1"/>
                </a:solidFill>
              </a:rPr>
              <a:t>up to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7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bg1"/>
                </a:solidFill>
              </a:rPr>
              <a:t>Ofsted inspection with three years</a:t>
            </a:r>
          </a:p>
          <a:p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85942" y="1374254"/>
            <a:ext cx="2043194" cy="4555093"/>
          </a:xfrm>
          <a:prstGeom prst="rect">
            <a:avLst/>
          </a:prstGeom>
          <a:solidFill>
            <a:srgbClr val="1464A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Minion Pro" panose="02040503050201020203" pitchFamily="18" charset="0"/>
              </a:rPr>
              <a:t>Application</a:t>
            </a:r>
          </a:p>
          <a:p>
            <a:pPr>
              <a:buClr>
                <a:schemeClr val="bg1"/>
              </a:buClr>
            </a:pPr>
            <a:endParaRPr lang="en-GB" sz="15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bg1"/>
                </a:solidFill>
              </a:rPr>
              <a:t>Prepare an application </a:t>
            </a:r>
            <a:r>
              <a:rPr lang="en-GB" sz="1700" dirty="0" smtClean="0">
                <a:solidFill>
                  <a:schemeClr val="bg1"/>
                </a:solidFill>
              </a:rPr>
              <a:t>with </a:t>
            </a:r>
            <a:r>
              <a:rPr lang="en-GB" sz="1700" dirty="0">
                <a:solidFill>
                  <a:schemeClr val="bg1"/>
                </a:solidFill>
              </a:rPr>
              <a:t>free support from NSN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7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bg1"/>
                </a:solidFill>
              </a:rPr>
              <a:t>Submit application to </a:t>
            </a:r>
            <a:r>
              <a:rPr lang="en-GB" sz="1700" smtClean="0">
                <a:solidFill>
                  <a:schemeClr val="bg1"/>
                </a:solidFill>
              </a:rPr>
              <a:t>the DfE and LA</a:t>
            </a:r>
            <a:endParaRPr lang="en-GB" sz="17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7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bg1"/>
                </a:solidFill>
              </a:rPr>
              <a:t>Attend an interview with the LA and </a:t>
            </a:r>
            <a:r>
              <a:rPr lang="en-GB" sz="1700" dirty="0" err="1">
                <a:solidFill>
                  <a:schemeClr val="bg1"/>
                </a:solidFill>
              </a:rPr>
              <a:t>DfE</a:t>
            </a:r>
            <a:endParaRPr lang="en-GB" sz="17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GB" sz="1700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chemeClr val="bg1"/>
                </a:solidFill>
              </a:rPr>
              <a:t>Approval from the </a:t>
            </a:r>
            <a:r>
              <a:rPr lang="en-GB" sz="1700" dirty="0" smtClean="0">
                <a:solidFill>
                  <a:schemeClr val="bg1"/>
                </a:solidFill>
              </a:rPr>
              <a:t>DfE</a:t>
            </a:r>
          </a:p>
        </p:txBody>
      </p:sp>
    </p:spTree>
    <p:extLst>
      <p:ext uri="{BB962C8B-B14F-4D97-AF65-F5344CB8AC3E}">
        <p14:creationId xmlns:p14="http://schemas.microsoft.com/office/powerpoint/2010/main" val="369821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9549" y="260351"/>
            <a:ext cx="8639175" cy="8254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 smtClean="0">
                <a:solidFill>
                  <a:srgbClr val="00335F"/>
                </a:solidFill>
                <a:latin typeface="Minion Pro" panose="02040503050201020203" pitchFamily="18" charset="0"/>
                <a:cs typeface="Calibri"/>
              </a:rPr>
              <a:t>Application timeline </a:t>
            </a:r>
            <a:endParaRPr lang="en-GB" sz="4000" dirty="0">
              <a:solidFill>
                <a:srgbClr val="00335F"/>
              </a:solidFill>
              <a:latin typeface="Minion Pro" panose="02040503050201020203" pitchFamily="18" charset="0"/>
              <a:cs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85584" y="1334826"/>
            <a:ext cx="2600686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Pre-opening phase</a:t>
            </a:r>
            <a:br>
              <a:rPr lang="en-GB" sz="20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endParaRPr lang="en-GB" dirty="0" smtClean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Trebuchet MS" panose="020B0603020202020204" pitchFamily="34" charset="0"/>
              <a:buChar char="―"/>
            </a:pPr>
            <a:r>
              <a:rPr lang="en-GB" sz="15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Recruit staff, develop policies and curriculum, recruit pupils</a:t>
            </a:r>
          </a:p>
          <a:p>
            <a:pPr marL="285750" indent="-285750">
              <a:buClr>
                <a:schemeClr val="bg1"/>
              </a:buClr>
              <a:buFont typeface="Trebuchet MS" panose="020B0603020202020204" pitchFamily="34" charset="0"/>
              <a:buChar char="―"/>
            </a:pPr>
            <a:endParaRPr lang="en-GB" sz="15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Trebuchet MS" panose="020B0603020202020204" pitchFamily="34" charset="0"/>
              <a:buChar char="―"/>
            </a:pPr>
            <a:r>
              <a:rPr lang="en-GB" sz="15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Secure a site</a:t>
            </a:r>
          </a:p>
          <a:p>
            <a:pPr marL="285750" indent="-285750">
              <a:buClr>
                <a:schemeClr val="bg1"/>
              </a:buClr>
              <a:buFont typeface="Trebuchet MS" panose="020B0603020202020204" pitchFamily="34" charset="0"/>
              <a:buChar char="―"/>
            </a:pPr>
            <a:endParaRPr lang="en-GB" sz="15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Trebuchet MS" panose="020B0603020202020204" pitchFamily="34" charset="0"/>
              <a:buChar char="―"/>
            </a:pPr>
            <a:r>
              <a:rPr lang="en-GB" sz="15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Enrol onto NSN Pre-opening Programme</a:t>
            </a:r>
          </a:p>
          <a:p>
            <a:pPr marL="285750" indent="-285750">
              <a:buClr>
                <a:schemeClr val="bg1"/>
              </a:buClr>
              <a:buFont typeface="Trebuchet MS" panose="020B0603020202020204" pitchFamily="34" charset="0"/>
              <a:buChar char="―"/>
            </a:pPr>
            <a:endParaRPr lang="en-GB" sz="15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Trebuchet MS" panose="020B0603020202020204" pitchFamily="34" charset="0"/>
              <a:buChar char="―"/>
            </a:pPr>
            <a:r>
              <a:rPr lang="en-GB" sz="15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Support ad funding from DfE</a:t>
            </a:r>
          </a:p>
          <a:p>
            <a:pPr marL="285750" indent="-285750">
              <a:buClr>
                <a:schemeClr val="bg1"/>
              </a:buClr>
              <a:buFont typeface="Trebuchet MS" panose="020B0603020202020204" pitchFamily="34" charset="0"/>
              <a:buChar char="―"/>
            </a:pPr>
            <a:endParaRPr lang="en-GB" sz="1500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marL="285750" indent="-285750">
              <a:buClr>
                <a:schemeClr val="bg1"/>
              </a:buClr>
              <a:buFont typeface="Trebuchet MS" panose="020B0603020202020204" pitchFamily="34" charset="0"/>
              <a:buChar char="―"/>
            </a:pPr>
            <a:r>
              <a:rPr lang="en-GB" sz="15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Sign funding agreement</a:t>
            </a:r>
            <a:endParaRPr lang="en-GB" sz="15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48" y="1201256"/>
            <a:ext cx="8841112" cy="451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N_PPT_Template_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SN PowerPoint template" id="{59C9FC30-765E-436B-82CE-00FECF007264}" vid="{AA1D5793-B4B9-4D95-8307-326691ABBA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NSN PowerPoint</Template>
  <TotalTime>913</TotalTime>
  <Words>717</Words>
  <Application>Microsoft Office PowerPoint</Application>
  <PresentationFormat>On-screen Show (4:3)</PresentationFormat>
  <Paragraphs>197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Garamond</vt:lpstr>
      <vt:lpstr>Minion Pro</vt:lpstr>
      <vt:lpstr>Trebuchet MS</vt:lpstr>
      <vt:lpstr>NSN_PPT_Template_2017</vt:lpstr>
      <vt:lpstr>Special school competitions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Special free school application process</vt:lpstr>
      <vt:lpstr>PowerPoint Presentation</vt:lpstr>
      <vt:lpstr>PowerPoint Presentation</vt:lpstr>
      <vt:lpstr>Lessons learnt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New Schools Network can help you </vt:lpstr>
      <vt:lpstr>PowerPoint Presentation</vt:lpstr>
      <vt:lpstr>PowerPoint Presentation</vt:lpstr>
      <vt:lpstr>PowerPoint Presentation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 school competitions</dc:title>
  <dc:creator>Yasmin</dc:creator>
  <cp:lastModifiedBy>Natasha</cp:lastModifiedBy>
  <cp:revision>54</cp:revision>
  <dcterms:created xsi:type="dcterms:W3CDTF">2019-01-24T11:06:32Z</dcterms:created>
  <dcterms:modified xsi:type="dcterms:W3CDTF">2019-05-20T16:00:43Z</dcterms:modified>
</cp:coreProperties>
</file>